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handoutMasterIdLst>
    <p:handoutMasterId r:id="rId39"/>
  </p:handoutMasterIdLst>
  <p:sldIdLst>
    <p:sldId id="385" r:id="rId2"/>
    <p:sldId id="486" r:id="rId3"/>
    <p:sldId id="500" r:id="rId4"/>
    <p:sldId id="492" r:id="rId5"/>
    <p:sldId id="497" r:id="rId6"/>
    <p:sldId id="498" r:id="rId7"/>
    <p:sldId id="487" r:id="rId8"/>
    <p:sldId id="493" r:id="rId9"/>
    <p:sldId id="488" r:id="rId10"/>
    <p:sldId id="257" r:id="rId11"/>
    <p:sldId id="370" r:id="rId12"/>
    <p:sldId id="324" r:id="rId13"/>
    <p:sldId id="471" r:id="rId14"/>
    <p:sldId id="367" r:id="rId15"/>
    <p:sldId id="368" r:id="rId16"/>
    <p:sldId id="371" r:id="rId17"/>
    <p:sldId id="473" r:id="rId18"/>
    <p:sldId id="474" r:id="rId19"/>
    <p:sldId id="485" r:id="rId20"/>
    <p:sldId id="478" r:id="rId21"/>
    <p:sldId id="491" r:id="rId22"/>
    <p:sldId id="366" r:id="rId23"/>
    <p:sldId id="476" r:id="rId24"/>
    <p:sldId id="472" r:id="rId25"/>
    <p:sldId id="369" r:id="rId26"/>
    <p:sldId id="355" r:id="rId27"/>
    <p:sldId id="365" r:id="rId28"/>
    <p:sldId id="496" r:id="rId29"/>
    <p:sldId id="364" r:id="rId30"/>
    <p:sldId id="363" r:id="rId31"/>
    <p:sldId id="494" r:id="rId32"/>
    <p:sldId id="480" r:id="rId33"/>
    <p:sldId id="489" r:id="rId34"/>
    <p:sldId id="490" r:id="rId35"/>
    <p:sldId id="495" r:id="rId36"/>
    <p:sldId id="499" r:id="rId37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8" autoAdjust="0"/>
    <p:restoredTop sz="96018" autoAdjust="0"/>
  </p:normalViewPr>
  <p:slideViewPr>
    <p:cSldViewPr>
      <p:cViewPr varScale="1">
        <p:scale>
          <a:sx n="74" d="100"/>
          <a:sy n="74" d="100"/>
        </p:scale>
        <p:origin x="181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53" cy="50085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2020" y="0"/>
            <a:ext cx="2984553" cy="50085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D14D604D-76DD-4287-AA87-730159FF52B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16267"/>
            <a:ext cx="2984553" cy="50085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2020" y="9516267"/>
            <a:ext cx="2984553" cy="50085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8BA7586-076E-4011-8F27-47D710101D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3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53" cy="50085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020" y="0"/>
            <a:ext cx="2984553" cy="50085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49F702B7-77C7-453E-8A58-409E1EAA9B34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500" y="4758928"/>
            <a:ext cx="5511166" cy="450770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6267"/>
            <a:ext cx="2984553" cy="50085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020" y="9516267"/>
            <a:ext cx="2984553" cy="50085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AEDA539-207D-4B36-B60E-0D50E98636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369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A539-207D-4B36-B60E-0D50E98636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5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A539-207D-4B36-B60E-0D50E98636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5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A539-207D-4B36-B60E-0D50E98636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5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A539-207D-4B36-B60E-0D50E98636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5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A539-207D-4B36-B60E-0D50E98636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5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A539-207D-4B36-B60E-0D50E98636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5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A539-207D-4B36-B60E-0D50E98636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58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A539-207D-4B36-B60E-0D50E98636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8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B3BF-AFFE-4D23-89BC-EF50F4BD5604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80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15C0-3AC0-4ECD-AB8A-5DABFB40F88E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627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DDEA-E502-4737-A286-9764C1574A6D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725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26E-32D5-4A74-AD46-D252198122A2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3181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DE93-4518-4121-83D5-489E1A256989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3386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CD23-438B-4313-A20C-96136069BF47}" type="datetime1">
              <a:rPr lang="en-US" smtClean="0"/>
              <a:t>2/17/2026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3925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920E-4DE1-4A1C-88BE-14C479856C56}" type="datetime1">
              <a:rPr lang="en-US" smtClean="0"/>
              <a:t>2/17/2026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937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50A3-F0E4-4AED-A288-AFBEE87296CD}" type="datetime1">
              <a:rPr lang="en-US" smtClean="0"/>
              <a:t>2/17/2026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68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80CE-EA9D-422A-954E-AEA1181887F1}" type="datetime1">
              <a:rPr lang="en-US" smtClean="0"/>
              <a:t>2/17/2026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743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B6ED-A888-4D66-AC37-1F37D6EE6368}" type="datetime1">
              <a:rPr lang="en-US" smtClean="0"/>
              <a:t>2/17/2026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0555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4498-C707-4FFF-B3F9-33B42E83DEC7}" type="datetime1">
              <a:rPr lang="en-US" smtClean="0"/>
              <a:t>2/17/2026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295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04B4-A85A-423F-BDA3-2566B80EE126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D2620-ECDD-4ED2-9C78-8E0199CDBB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8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hyperlink" Target="https://youtu.be/MGJO41ZNatU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03q5nSMDBmc" TargetMode="External"/><Relationship Id="rId5" Type="http://schemas.openxmlformats.org/officeDocument/2006/relationships/hyperlink" Target="https://youtu.be/RsWeTv13JmQ" TargetMode="External"/><Relationship Id="rId4" Type="http://schemas.openxmlformats.org/officeDocument/2006/relationships/hyperlink" Target="https://youtu.be/vB6Liw-4rx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8784976" cy="504056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Koninklijke Rotterdamse Lloyd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86408" y="730334"/>
            <a:ext cx="6400800" cy="360040"/>
          </a:xfrm>
        </p:spPr>
        <p:txBody>
          <a:bodyPr>
            <a:noAutofit/>
          </a:bodyPr>
          <a:lstStyle/>
          <a:p>
            <a:r>
              <a:rPr lang="nl-NL" sz="1800" b="1" dirty="0">
                <a:solidFill>
                  <a:srgbClr val="FF0000"/>
                </a:solidFill>
                <a:latin typeface="GE Inspira" panose="020F0603030400020203" pitchFamily="34" charset="0"/>
              </a:rPr>
              <a:t>Route ms. Willem Ruys</a:t>
            </a:r>
            <a:endParaRPr lang="en-US" sz="1800" b="1" dirty="0">
              <a:solidFill>
                <a:srgbClr val="FF0000"/>
              </a:solidFill>
              <a:latin typeface="GE Inspira" panose="020F0603030400020203" pitchFamily="34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" y="1340768"/>
            <a:ext cx="9114287" cy="447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9CEAA4-8BBD-DDE0-8924-35A250D13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0" t="25279" r="22189" b="7050"/>
          <a:stretch/>
        </p:blipFill>
        <p:spPr bwMode="auto">
          <a:xfrm>
            <a:off x="683568" y="167317"/>
            <a:ext cx="1944216" cy="129614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http://mmr.adlibhosting.com/madigopacx/wwwopac.ashx?command=getcontent&amp;server=Maritime&amp;value=http%3A%2F%2Fmmr.adlibhosting.com%2Fgraphics%2Fnsa%5C1993%5C19937526_lo.jpg&amp;height=350&amp;width=350">
            <a:extLst>
              <a:ext uri="{FF2B5EF4-FFF2-40B4-BE49-F238E27FC236}">
                <a16:creationId xmlns:a16="http://schemas.microsoft.com/office/drawing/2014/main" id="{3C70448A-FD3F-F68C-6892-365688769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t="6160" r="3588"/>
          <a:stretch/>
        </p:blipFill>
        <p:spPr bwMode="auto">
          <a:xfrm>
            <a:off x="7313407" y="268141"/>
            <a:ext cx="1296144" cy="84799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228600">
              <a:srgbClr val="0070C0">
                <a:alpha val="40000"/>
              </a:srgbClr>
            </a:glow>
            <a:outerShdw blurRad="50800" dist="50800" dir="54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21D3A4A-0F51-6363-B84F-E5DCB46404B0}"/>
              </a:ext>
            </a:extLst>
          </p:cNvPr>
          <p:cNvSpPr txBox="1"/>
          <p:nvPr/>
        </p:nvSpPr>
        <p:spPr>
          <a:xfrm>
            <a:off x="1043209" y="5834480"/>
            <a:ext cx="7613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GE Inspira" panose="020F0603030400020203" pitchFamily="34" charset="0"/>
              </a:rPr>
              <a:t>Rotterdam, Southampton, Port Said, Suez, Colombo, Singapore, Melbourne,</a:t>
            </a:r>
          </a:p>
          <a:p>
            <a:r>
              <a:rPr lang="en-US" i="1" dirty="0">
                <a:solidFill>
                  <a:srgbClr val="0070C0"/>
                </a:solidFill>
                <a:latin typeface="GE Inspira" panose="020F0603030400020203" pitchFamily="34" charset="0"/>
              </a:rPr>
              <a:t>Sydney, Wellington, Callao, Balboa, Port au Prince, Port Everglades, Bermuda, </a:t>
            </a:r>
          </a:p>
          <a:p>
            <a:r>
              <a:rPr lang="en-US" i="1" dirty="0">
                <a:solidFill>
                  <a:srgbClr val="0070C0"/>
                </a:solidFill>
                <a:latin typeface="GE Inspira" panose="020F0603030400020203" pitchFamily="34" charset="0"/>
              </a:rPr>
              <a:t>Southampton, Rotterdam. </a:t>
            </a:r>
            <a:endParaRPr lang="en-GB" i="1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275100A-CF3C-B758-1510-1EE309EF85A8}"/>
              </a:ext>
            </a:extLst>
          </p:cNvPr>
          <p:cNvSpPr txBox="1"/>
          <p:nvPr/>
        </p:nvSpPr>
        <p:spPr>
          <a:xfrm>
            <a:off x="7988088" y="5332566"/>
            <a:ext cx="95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1" dirty="0" err="1">
                <a:solidFill>
                  <a:srgbClr val="002060"/>
                </a:solidFill>
                <a:latin typeface="GE Inspira" panose="020F0603030400020203" pitchFamily="34" charset="0"/>
              </a:rPr>
              <a:t>rev</a:t>
            </a:r>
            <a:r>
              <a:rPr lang="nl-NL" b="1" i="1" dirty="0">
                <a:solidFill>
                  <a:srgbClr val="002060"/>
                </a:solidFill>
                <a:latin typeface="GE Inspira" panose="020F0603030400020203" pitchFamily="34" charset="0"/>
              </a:rPr>
              <a:t>. -2.1</a:t>
            </a:r>
            <a:endParaRPr lang="en-GB" b="1" i="1" dirty="0">
              <a:solidFill>
                <a:srgbClr val="002060"/>
              </a:solidFill>
              <a:latin typeface="GE Inspira" panose="020F06030304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96537"/>
      </p:ext>
    </p:extLst>
  </p:cSld>
  <p:clrMapOvr>
    <a:masterClrMapping/>
  </p:clrMapOvr>
  <p:transition spd="slow" advTm="5272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Technische Info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Technische Afkortingen en Symbolen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40549" y="637076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latin typeface="GE Inspira" panose="020F0603030400020203" pitchFamily="34" charset="0"/>
              </a:rPr>
              <a:t>Afkorting</a:t>
            </a:r>
            <a:r>
              <a:rPr lang="nl-NL" sz="1400" dirty="0">
                <a:latin typeface="GE Inspira" panose="020F0603030400020203" pitchFamily="34" charset="0"/>
              </a:rPr>
              <a:t>: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b = bruto registerton (</a:t>
            </a:r>
            <a:r>
              <a:rPr lang="nl-NL" sz="1400" dirty="0" err="1">
                <a:latin typeface="GE Inspira" panose="020F0603030400020203" pitchFamily="34" charset="0"/>
              </a:rPr>
              <a:t>brt</a:t>
            </a:r>
            <a:r>
              <a:rPr lang="nl-NL" sz="1400" dirty="0">
                <a:latin typeface="GE Inspira" panose="020F0603030400020203" pitchFamily="34" charset="0"/>
              </a:rPr>
              <a:t>)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n = netto </a:t>
            </a:r>
            <a:r>
              <a:rPr lang="nl-NL" sz="1400" dirty="0" err="1">
                <a:latin typeface="GE Inspira" panose="020F0603030400020203" pitchFamily="34" charset="0"/>
              </a:rPr>
              <a:t>registorton</a:t>
            </a:r>
            <a:r>
              <a:rPr lang="nl-NL" sz="1400" dirty="0">
                <a:latin typeface="GE Inspira" panose="020F0603030400020203" pitchFamily="34" charset="0"/>
              </a:rPr>
              <a:t> (</a:t>
            </a:r>
            <a:r>
              <a:rPr lang="nl-NL" sz="1400" dirty="0" err="1">
                <a:latin typeface="GE Inspira" panose="020F0603030400020203" pitchFamily="34" charset="0"/>
              </a:rPr>
              <a:t>nrt</a:t>
            </a:r>
            <a:r>
              <a:rPr lang="nl-NL" sz="1400" dirty="0">
                <a:latin typeface="GE Inspira" panose="020F0603030400020203" pitchFamily="34" charset="0"/>
              </a:rPr>
              <a:t>)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d = draagvermogen = dead </a:t>
            </a:r>
            <a:r>
              <a:rPr lang="nl-NL" sz="1400" dirty="0" err="1">
                <a:latin typeface="GE Inspira" panose="020F0603030400020203" pitchFamily="34" charset="0"/>
              </a:rPr>
              <a:t>weight</a:t>
            </a:r>
            <a:r>
              <a:rPr lang="nl-NL" sz="1400" dirty="0">
                <a:latin typeface="GE Inspira" panose="020F0603030400020203" pitchFamily="34" charset="0"/>
              </a:rPr>
              <a:t> (</a:t>
            </a:r>
            <a:r>
              <a:rPr lang="nl-NL" sz="1400" dirty="0" err="1">
                <a:latin typeface="GE Inspira" panose="020F0603030400020203" pitchFamily="34" charset="0"/>
              </a:rPr>
              <a:t>dwt</a:t>
            </a:r>
            <a:r>
              <a:rPr lang="nl-NL" sz="1400" dirty="0">
                <a:latin typeface="GE Inspira" panose="020F0603030400020203" pitchFamily="34" charset="0"/>
              </a:rPr>
              <a:t>)</a:t>
            </a:r>
          </a:p>
          <a:p>
            <a:r>
              <a:rPr lang="nl-NL" sz="1400" dirty="0" err="1">
                <a:latin typeface="GE Inspira" panose="020F0603030400020203" pitchFamily="34" charset="0"/>
              </a:rPr>
              <a:t>L.o.a</a:t>
            </a:r>
            <a:r>
              <a:rPr lang="nl-NL" sz="1400" dirty="0">
                <a:latin typeface="GE Inspira" panose="020F0603030400020203" pitchFamily="34" charset="0"/>
              </a:rPr>
              <a:t> = Lengte over alles</a:t>
            </a:r>
          </a:p>
          <a:p>
            <a:r>
              <a:rPr lang="nl-NL" sz="1400" dirty="0" err="1">
                <a:latin typeface="GE Inspira" panose="020F0603030400020203" pitchFamily="34" charset="0"/>
              </a:rPr>
              <a:t>L.o.l</a:t>
            </a:r>
            <a:r>
              <a:rPr lang="nl-NL" sz="1400" dirty="0">
                <a:latin typeface="GE Inspira" panose="020F0603030400020203" pitchFamily="34" charset="0"/>
              </a:rPr>
              <a:t> = Lengte over loodlijn</a:t>
            </a:r>
          </a:p>
          <a:p>
            <a:r>
              <a:rPr lang="nl-NL" sz="1400" dirty="0" err="1">
                <a:latin typeface="GE Inspira" panose="020F0603030400020203" pitchFamily="34" charset="0"/>
              </a:rPr>
              <a:t>C.w.l</a:t>
            </a:r>
            <a:r>
              <a:rPr lang="nl-NL" sz="1400" dirty="0">
                <a:latin typeface="GE Inspira" panose="020F0603030400020203" pitchFamily="34" charset="0"/>
              </a:rPr>
              <a:t>. = Constructie waterlijn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b="1" u="sng" dirty="0">
                <a:latin typeface="GE Inspira" panose="020F0603030400020203" pitchFamily="34" charset="0"/>
              </a:rPr>
              <a:t>HOTLO</a:t>
            </a:r>
          </a:p>
          <a:p>
            <a:r>
              <a:rPr lang="nl-NL" sz="1400" b="1" dirty="0">
                <a:latin typeface="GE Inspira" panose="020F0603030400020203" pitchFamily="34" charset="0"/>
              </a:rPr>
              <a:t>H</a:t>
            </a:r>
            <a:r>
              <a:rPr lang="nl-NL" sz="1400" dirty="0">
                <a:latin typeface="GE Inspira" panose="020F0603030400020203" pitchFamily="34" charset="0"/>
              </a:rPr>
              <a:t> = Hesselmanverbrandingskamer</a:t>
            </a:r>
          </a:p>
          <a:p>
            <a:r>
              <a:rPr lang="nl-NL" sz="1400" b="1" dirty="0">
                <a:latin typeface="GE Inspira" panose="020F0603030400020203" pitchFamily="34" charset="0"/>
              </a:rPr>
              <a:t>O</a:t>
            </a:r>
            <a:r>
              <a:rPr lang="nl-NL" sz="1400" dirty="0">
                <a:latin typeface="GE Inspira" panose="020F0603030400020203" pitchFamily="34" charset="0"/>
              </a:rPr>
              <a:t> = direct Omkeerbaar</a:t>
            </a:r>
          </a:p>
          <a:p>
            <a:r>
              <a:rPr lang="nl-NL" sz="1400" b="1" dirty="0">
                <a:latin typeface="GE Inspira" panose="020F0603030400020203" pitchFamily="34" charset="0"/>
              </a:rPr>
              <a:t>T</a:t>
            </a:r>
            <a:r>
              <a:rPr lang="nl-NL" sz="1400" dirty="0">
                <a:latin typeface="GE Inspira" panose="020F0603030400020203" pitchFamily="34" charset="0"/>
              </a:rPr>
              <a:t> = Tweetakt</a:t>
            </a:r>
          </a:p>
          <a:p>
            <a:r>
              <a:rPr lang="nl-NL" sz="1400" b="1" dirty="0">
                <a:latin typeface="GE Inspira" panose="020F0603030400020203" pitchFamily="34" charset="0"/>
              </a:rPr>
              <a:t>L </a:t>
            </a:r>
            <a:r>
              <a:rPr lang="nl-NL" sz="1400" dirty="0">
                <a:latin typeface="GE Inspira" panose="020F0603030400020203" pitchFamily="34" charset="0"/>
              </a:rPr>
              <a:t>= </a:t>
            </a:r>
            <a:r>
              <a:rPr lang="nl-NL" sz="1400" dirty="0" err="1">
                <a:latin typeface="GE Inspira" panose="020F0603030400020203" pitchFamily="34" charset="0"/>
              </a:rPr>
              <a:t>Langsspoeling</a:t>
            </a:r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b="1" dirty="0">
                <a:latin typeface="GE Inspira" panose="020F0603030400020203" pitchFamily="34" charset="0"/>
              </a:rPr>
              <a:t>O</a:t>
            </a:r>
            <a:r>
              <a:rPr lang="nl-NL" sz="1400" dirty="0">
                <a:latin typeface="GE Inspira" panose="020F0603030400020203" pitchFamily="34" charset="0"/>
              </a:rPr>
              <a:t> = Drukvulling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2ew = 2-takt enkelwerkend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4ew = 4-takt enkelwerkend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M.E.P. = </a:t>
            </a:r>
            <a:r>
              <a:rPr lang="nl-NL" sz="1400" dirty="0" err="1">
                <a:latin typeface="GE Inspira" panose="020F0603030400020203" pitchFamily="34" charset="0"/>
              </a:rPr>
              <a:t>Mean</a:t>
            </a:r>
            <a:r>
              <a:rPr lang="nl-NL" sz="1400" dirty="0">
                <a:latin typeface="GE Inspira" panose="020F0603030400020203" pitchFamily="34" charset="0"/>
              </a:rPr>
              <a:t> </a:t>
            </a:r>
            <a:r>
              <a:rPr lang="nl-NL" sz="1400" dirty="0" err="1">
                <a:latin typeface="GE Inspira" panose="020F0603030400020203" pitchFamily="34" charset="0"/>
              </a:rPr>
              <a:t>Effective</a:t>
            </a:r>
            <a:r>
              <a:rPr lang="nl-NL" sz="1400" dirty="0">
                <a:latin typeface="GE Inspira" panose="020F0603030400020203" pitchFamily="34" charset="0"/>
              </a:rPr>
              <a:t> </a:t>
            </a:r>
            <a:r>
              <a:rPr lang="nl-NL" sz="1400" dirty="0" err="1">
                <a:latin typeface="GE Inspira" panose="020F0603030400020203" pitchFamily="34" charset="0"/>
              </a:rPr>
              <a:t>Pressure</a:t>
            </a:r>
            <a:endParaRPr lang="nl-NL" sz="1400" dirty="0">
              <a:latin typeface="GE Inspira" panose="020F0603030400020203" pitchFamily="34" charset="0"/>
            </a:endParaRPr>
          </a:p>
          <a:p>
            <a:endParaRPr lang="en-US" sz="1400" dirty="0">
              <a:latin typeface="GE Inspira" panose="020F0603030400020203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148064" y="637076"/>
            <a:ext cx="35283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err="1">
                <a:latin typeface="GE Inspira" panose="020F0603030400020203" pitchFamily="34" charset="0"/>
              </a:rPr>
              <a:t>Symbolen</a:t>
            </a:r>
            <a:r>
              <a:rPr lang="en-US" sz="1400" dirty="0">
                <a:latin typeface="GE Inspira" panose="020F0603030400020203" pitchFamily="34" charset="0"/>
              </a:rPr>
              <a:t>:</a:t>
            </a:r>
          </a:p>
          <a:p>
            <a:pPr>
              <a:tabLst>
                <a:tab pos="0" algn="l"/>
              </a:tabLst>
            </a:pP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 err="1">
                <a:latin typeface="GE Inspira" panose="020F0603030400020203" pitchFamily="34" charset="0"/>
              </a:rPr>
              <a:t>P</a:t>
            </a:r>
            <a:r>
              <a:rPr lang="en-US" sz="1400" baseline="-25000" dirty="0" err="1">
                <a:latin typeface="GE Inspira" panose="020F0603030400020203" pitchFamily="34" charset="0"/>
              </a:rPr>
              <a:t>eff</a:t>
            </a:r>
            <a:r>
              <a:rPr lang="en-US" sz="1400" dirty="0">
                <a:latin typeface="GE Inspira" panose="020F0603030400020203" pitchFamily="34" charset="0"/>
              </a:rPr>
              <a:t> = </a:t>
            </a:r>
            <a:r>
              <a:rPr lang="en-US" sz="1400" dirty="0" err="1">
                <a:latin typeface="GE Inspira" panose="020F0603030400020203" pitchFamily="34" charset="0"/>
              </a:rPr>
              <a:t>Effectief</a:t>
            </a:r>
            <a:r>
              <a:rPr lang="en-US" sz="1400" dirty="0">
                <a:latin typeface="GE Inspira" panose="020F0603030400020203" pitchFamily="34" charset="0"/>
              </a:rPr>
              <a:t> of as </a:t>
            </a:r>
            <a:r>
              <a:rPr lang="en-US" sz="1400" dirty="0" err="1">
                <a:latin typeface="GE Inspira" panose="020F0603030400020203" pitchFamily="34" charset="0"/>
              </a:rPr>
              <a:t>vermogen</a:t>
            </a: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>
                <a:latin typeface="GE Inspira" panose="020F0603030400020203" pitchFamily="34" charset="0"/>
              </a:rPr>
              <a:t>P</a:t>
            </a:r>
            <a:r>
              <a:rPr lang="en-US" sz="1400" baseline="-25000" dirty="0">
                <a:latin typeface="GE Inspira" panose="020F0603030400020203" pitchFamily="34" charset="0"/>
              </a:rPr>
              <a:t>i</a:t>
            </a:r>
            <a:r>
              <a:rPr lang="en-US" sz="1400" dirty="0">
                <a:latin typeface="GE Inspira" panose="020F0603030400020203" pitchFamily="34" charset="0"/>
              </a:rPr>
              <a:t>   = </a:t>
            </a:r>
            <a:r>
              <a:rPr lang="en-US" sz="1400" dirty="0" err="1">
                <a:latin typeface="GE Inspira" panose="020F0603030400020203" pitchFamily="34" charset="0"/>
              </a:rPr>
              <a:t>Inwendig</a:t>
            </a:r>
            <a:r>
              <a:rPr lang="en-US" sz="1400" dirty="0">
                <a:latin typeface="GE Inspira" panose="020F0603030400020203" pitchFamily="34" charset="0"/>
              </a:rPr>
              <a:t> of </a:t>
            </a:r>
            <a:r>
              <a:rPr lang="en-US" sz="1400" dirty="0" err="1">
                <a:latin typeface="GE Inspira" panose="020F0603030400020203" pitchFamily="34" charset="0"/>
              </a:rPr>
              <a:t>geïnduceerd</a:t>
            </a:r>
            <a:r>
              <a:rPr lang="en-US" sz="1400" dirty="0">
                <a:latin typeface="GE Inspira" panose="020F0603030400020203" pitchFamily="34" charset="0"/>
              </a:rPr>
              <a:t> </a:t>
            </a:r>
            <a:r>
              <a:rPr lang="en-US" sz="1400" dirty="0" err="1">
                <a:latin typeface="GE Inspira" panose="020F0603030400020203" pitchFamily="34" charset="0"/>
              </a:rPr>
              <a:t>vermogen</a:t>
            </a: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>
                <a:latin typeface="GE Inspira" panose="020F0603030400020203" pitchFamily="34" charset="0"/>
              </a:rPr>
              <a:t>p</a:t>
            </a:r>
            <a:r>
              <a:rPr lang="en-US" sz="1400" baseline="-25000" dirty="0">
                <a:latin typeface="GE Inspira" panose="020F0603030400020203" pitchFamily="34" charset="0"/>
              </a:rPr>
              <a:t>i</a:t>
            </a:r>
            <a:r>
              <a:rPr lang="en-US" sz="1400" dirty="0">
                <a:latin typeface="GE Inspira" panose="020F0603030400020203" pitchFamily="34" charset="0"/>
              </a:rPr>
              <a:t>  = </a:t>
            </a:r>
            <a:r>
              <a:rPr lang="en-US" sz="1400" dirty="0" err="1">
                <a:latin typeface="GE Inspira" panose="020F0603030400020203" pitchFamily="34" charset="0"/>
              </a:rPr>
              <a:t>Gemiddelde</a:t>
            </a:r>
            <a:r>
              <a:rPr lang="en-US" sz="1400" dirty="0">
                <a:latin typeface="GE Inspira" panose="020F0603030400020203" pitchFamily="34" charset="0"/>
              </a:rPr>
              <a:t> </a:t>
            </a:r>
            <a:r>
              <a:rPr lang="en-US" sz="1400" dirty="0" err="1">
                <a:latin typeface="GE Inspira" panose="020F0603030400020203" pitchFamily="34" charset="0"/>
              </a:rPr>
              <a:t>geïndiceerde</a:t>
            </a:r>
            <a:r>
              <a:rPr lang="en-US" sz="1400" dirty="0">
                <a:latin typeface="GE Inspira" panose="020F0603030400020203" pitchFamily="34" charset="0"/>
              </a:rPr>
              <a:t> </a:t>
            </a:r>
            <a:r>
              <a:rPr lang="en-US" sz="1400" dirty="0" err="1">
                <a:latin typeface="GE Inspira" panose="020F0603030400020203" pitchFamily="34" charset="0"/>
              </a:rPr>
              <a:t>druk</a:t>
            </a: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>
                <a:latin typeface="GE Inspira" panose="020F0603030400020203" pitchFamily="34" charset="0"/>
              </a:rPr>
              <a:t>d   = </a:t>
            </a:r>
            <a:r>
              <a:rPr lang="en-US" sz="1400" dirty="0" err="1">
                <a:latin typeface="GE Inspira" panose="020F0603030400020203" pitchFamily="34" charset="0"/>
              </a:rPr>
              <a:t>Cilinder</a:t>
            </a:r>
            <a:r>
              <a:rPr lang="en-US" sz="1400" dirty="0">
                <a:latin typeface="GE Inspira" panose="020F0603030400020203" pitchFamily="34" charset="0"/>
              </a:rPr>
              <a:t>-diameter</a:t>
            </a: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>
                <a:latin typeface="GE Inspira" panose="020F0603030400020203" pitchFamily="34" charset="0"/>
              </a:rPr>
              <a:t>s   = slag (</a:t>
            </a:r>
            <a:r>
              <a:rPr lang="en-US" sz="1400" dirty="0" err="1">
                <a:latin typeface="GE Inspira" panose="020F0603030400020203" pitchFamily="34" charset="0"/>
              </a:rPr>
              <a:t>zuiger</a:t>
            </a:r>
            <a:r>
              <a:rPr lang="en-US" sz="1400" dirty="0">
                <a:latin typeface="GE Inspira" panose="020F0603030400020203" pitchFamily="34" charset="0"/>
              </a:rPr>
              <a:t>)</a:t>
            </a: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>
                <a:latin typeface="GE Inspira" panose="020F0603030400020203" pitchFamily="34" charset="0"/>
              </a:rPr>
              <a:t>n  = </a:t>
            </a:r>
            <a:r>
              <a:rPr lang="en-US" sz="1400" dirty="0" err="1">
                <a:latin typeface="GE Inspira" panose="020F0603030400020203" pitchFamily="34" charset="0"/>
              </a:rPr>
              <a:t>Aantal</a:t>
            </a:r>
            <a:r>
              <a:rPr lang="en-US" sz="1400" dirty="0">
                <a:latin typeface="GE Inspira" panose="020F0603030400020203" pitchFamily="34" charset="0"/>
              </a:rPr>
              <a:t> </a:t>
            </a:r>
            <a:r>
              <a:rPr lang="en-US" sz="1400" dirty="0" err="1">
                <a:latin typeface="GE Inspira" panose="020F0603030400020203" pitchFamily="34" charset="0"/>
              </a:rPr>
              <a:t>omwentelingen</a:t>
            </a:r>
            <a:r>
              <a:rPr lang="en-US" sz="1400" dirty="0">
                <a:latin typeface="GE Inspira" panose="020F0603030400020203" pitchFamily="34" charset="0"/>
              </a:rPr>
              <a:t> per </a:t>
            </a:r>
            <a:r>
              <a:rPr lang="en-US" sz="1400" dirty="0" err="1">
                <a:latin typeface="GE Inspira" panose="020F0603030400020203" pitchFamily="34" charset="0"/>
              </a:rPr>
              <a:t>minuut</a:t>
            </a: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>
                <a:latin typeface="GE Inspira" panose="020F0603030400020203" pitchFamily="34" charset="0"/>
              </a:rPr>
              <a:t>z  = </a:t>
            </a:r>
            <a:r>
              <a:rPr lang="en-US" sz="1400" dirty="0" err="1">
                <a:latin typeface="GE Inspira" panose="020F0603030400020203" pitchFamily="34" charset="0"/>
              </a:rPr>
              <a:t>Aantal</a:t>
            </a:r>
            <a:r>
              <a:rPr lang="en-US" sz="1400" dirty="0">
                <a:latin typeface="GE Inspira" panose="020F0603030400020203" pitchFamily="34" charset="0"/>
              </a:rPr>
              <a:t> </a:t>
            </a:r>
            <a:r>
              <a:rPr lang="en-US" sz="1400" dirty="0" err="1">
                <a:latin typeface="GE Inspira" panose="020F0603030400020203" pitchFamily="34" charset="0"/>
              </a:rPr>
              <a:t>cilinders</a:t>
            </a: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>
                <a:latin typeface="GE Inspira" panose="020F0603030400020203" pitchFamily="34" charset="0"/>
              </a:rPr>
              <a:t>a  = 1 </a:t>
            </a:r>
            <a:r>
              <a:rPr lang="en-US" sz="1400" dirty="0" err="1">
                <a:latin typeface="GE Inspira" panose="020F0603030400020203" pitchFamily="34" charset="0"/>
              </a:rPr>
              <a:t>voor</a:t>
            </a:r>
            <a:r>
              <a:rPr lang="en-US" sz="1400" dirty="0">
                <a:latin typeface="GE Inspira" panose="020F0603030400020203" pitchFamily="34" charset="0"/>
              </a:rPr>
              <a:t> 2-Takt</a:t>
            </a:r>
          </a:p>
          <a:p>
            <a:pPr>
              <a:tabLst>
                <a:tab pos="0" algn="l"/>
              </a:tabLst>
            </a:pPr>
            <a:r>
              <a:rPr lang="en-US" sz="1400" dirty="0">
                <a:latin typeface="GE Inspira" panose="020F0603030400020203" pitchFamily="34" charset="0"/>
              </a:rPr>
              <a:t>a  = 2 </a:t>
            </a:r>
            <a:r>
              <a:rPr lang="en-US" sz="1400" dirty="0" err="1">
                <a:latin typeface="GE Inspira" panose="020F0603030400020203" pitchFamily="34" charset="0"/>
              </a:rPr>
              <a:t>voor</a:t>
            </a:r>
            <a:r>
              <a:rPr lang="en-US" sz="1400" dirty="0">
                <a:latin typeface="GE Inspira" panose="020F0603030400020203" pitchFamily="34" charset="0"/>
              </a:rPr>
              <a:t> 4-Takt</a:t>
            </a:r>
            <a:br>
              <a:rPr lang="en-US" sz="1400" dirty="0">
                <a:latin typeface="GE Inspira" panose="020F0603030400020203" pitchFamily="34" charset="0"/>
              </a:rPr>
            </a:br>
            <a:r>
              <a:rPr lang="en-US" sz="1400" dirty="0">
                <a:latin typeface="GE Inspira" panose="020F0603030400020203" pitchFamily="34" charset="0"/>
              </a:rPr>
              <a:t>½ </a:t>
            </a:r>
            <a:r>
              <a:rPr lang="en-US" sz="1400" dirty="0" err="1">
                <a:latin typeface="GE Inspira" panose="020F0603030400020203" pitchFamily="34" charset="0"/>
              </a:rPr>
              <a:t>voor</a:t>
            </a:r>
            <a:r>
              <a:rPr lang="en-US" sz="1400" dirty="0">
                <a:latin typeface="GE Inspira" panose="020F0603030400020203" pitchFamily="34" charset="0"/>
              </a:rPr>
              <a:t> </a:t>
            </a:r>
            <a:r>
              <a:rPr lang="en-US" sz="1400" dirty="0" err="1">
                <a:latin typeface="GE Inspira" panose="020F0603030400020203" pitchFamily="34" charset="0"/>
              </a:rPr>
              <a:t>een</a:t>
            </a:r>
            <a:r>
              <a:rPr lang="en-US" sz="1400" dirty="0">
                <a:latin typeface="GE Inspira" panose="020F0603030400020203" pitchFamily="34" charset="0"/>
              </a:rPr>
              <a:t> 4-Takt </a:t>
            </a:r>
            <a:r>
              <a:rPr lang="en-US" sz="1400" dirty="0" err="1">
                <a:latin typeface="GE Inspira" panose="020F0603030400020203" pitchFamily="34" charset="0"/>
              </a:rPr>
              <a:t>dieselmotor</a:t>
            </a:r>
            <a:r>
              <a:rPr lang="en-US" sz="1400" dirty="0">
                <a:latin typeface="GE Inspira" panose="020F0603030400020203" pitchFamily="34" charset="0"/>
              </a:rPr>
              <a:t>????</a:t>
            </a:r>
          </a:p>
          <a:p>
            <a:endParaRPr lang="en-US" sz="1400" dirty="0">
              <a:latin typeface="GE Inspira" panose="020F0603030400020203" pitchFamily="34" charset="0"/>
            </a:endParaRPr>
          </a:p>
          <a:p>
            <a:r>
              <a:rPr lang="pt-BR" sz="1400" dirty="0">
                <a:latin typeface="GE Inspira" panose="020F0603030400020203" pitchFamily="34" charset="0"/>
              </a:rPr>
              <a:t>Cilinder constante: ( ¼ x π x d² x s) </a:t>
            </a:r>
          </a:p>
          <a:p>
            <a:endParaRPr lang="pt-BR" sz="1400" dirty="0">
              <a:latin typeface="GE Inspira" panose="020F0603030400020203" pitchFamily="34" charset="0"/>
            </a:endParaRPr>
          </a:p>
          <a:p>
            <a:r>
              <a:rPr lang="pt-BR" sz="1400" dirty="0">
                <a:latin typeface="GE Inspira" panose="020F0603030400020203" pitchFamily="34" charset="0"/>
              </a:rPr>
              <a:t>Motor-constante: (¼ x π x d² x s) x z x a</a:t>
            </a:r>
          </a:p>
          <a:p>
            <a:endParaRPr lang="pt-BR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Kracht op de zuiger:</a:t>
            </a:r>
            <a:br>
              <a:rPr lang="nl-NL" sz="1400" dirty="0">
                <a:latin typeface="GE Inspira" panose="020F0603030400020203" pitchFamily="34" charset="0"/>
              </a:rPr>
            </a:br>
            <a:r>
              <a:rPr lang="nl-NL" sz="1400" dirty="0" err="1">
                <a:latin typeface="GE Inspira" panose="020F0603030400020203" pitchFamily="34" charset="0"/>
              </a:rPr>
              <a:t>Fzuiger</a:t>
            </a:r>
            <a:r>
              <a:rPr lang="nl-NL" sz="1400" dirty="0">
                <a:latin typeface="GE Inspira" panose="020F0603030400020203" pitchFamily="34" charset="0"/>
              </a:rPr>
              <a:t> = pi x (¼ x π x d²)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1 pk = 736 W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1 Reg. Ton = 2,83 m</a:t>
            </a:r>
            <a:r>
              <a:rPr lang="nl-NL" sz="1400" baseline="30000" dirty="0">
                <a:latin typeface="GE Inspira" panose="020F0603030400020203" pitchFamily="34" charset="0"/>
              </a:rPr>
              <a:t>3</a:t>
            </a:r>
          </a:p>
          <a:p>
            <a:br>
              <a:rPr lang="en-US" sz="1400" dirty="0">
                <a:latin typeface="GE Inspira" panose="020F0603030400020203" pitchFamily="34" charset="0"/>
              </a:rPr>
            </a:br>
            <a:endParaRPr lang="en-US" sz="1400" dirty="0">
              <a:latin typeface="GE Inspira" panose="020F0603030400020203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10255" y="5512609"/>
            <a:ext cx="761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u="sng" dirty="0">
                <a:latin typeface="GE Inspira" panose="020F0603030400020203" pitchFamily="34" charset="0"/>
              </a:rPr>
              <a:t>PAMETRADA</a:t>
            </a:r>
          </a:p>
          <a:p>
            <a:r>
              <a:rPr lang="nl-NL" sz="1400" b="1" dirty="0" err="1">
                <a:latin typeface="GE Inspira" panose="020F0603030400020203" pitchFamily="34" charset="0"/>
              </a:rPr>
              <a:t>P</a:t>
            </a:r>
            <a:r>
              <a:rPr lang="nl-NL" sz="1400" dirty="0" err="1">
                <a:latin typeface="GE Inspira" panose="020F0603030400020203" pitchFamily="34" charset="0"/>
              </a:rPr>
              <a:t>arson</a:t>
            </a:r>
            <a:r>
              <a:rPr lang="nl-NL" sz="1400" dirty="0">
                <a:latin typeface="GE Inspira" panose="020F0603030400020203" pitchFamily="34" charset="0"/>
              </a:rPr>
              <a:t> </a:t>
            </a:r>
            <a:r>
              <a:rPr lang="nl-NL" sz="1400" b="1" dirty="0" err="1">
                <a:latin typeface="GE Inspira" panose="020F0603030400020203" pitchFamily="34" charset="0"/>
              </a:rPr>
              <a:t>A</a:t>
            </a:r>
            <a:r>
              <a:rPr lang="nl-NL" sz="1400" dirty="0" err="1">
                <a:latin typeface="GE Inspira" panose="020F0603030400020203" pitchFamily="34" charset="0"/>
              </a:rPr>
              <a:t>nd</a:t>
            </a:r>
            <a:r>
              <a:rPr lang="nl-NL" sz="1400" dirty="0">
                <a:latin typeface="GE Inspira" panose="020F0603030400020203" pitchFamily="34" charset="0"/>
              </a:rPr>
              <a:t> </a:t>
            </a:r>
            <a:r>
              <a:rPr lang="nl-NL" sz="1400" b="1" dirty="0">
                <a:latin typeface="GE Inspira" panose="020F0603030400020203" pitchFamily="34" charset="0"/>
              </a:rPr>
              <a:t>M</a:t>
            </a:r>
            <a:r>
              <a:rPr lang="nl-NL" sz="1400" dirty="0">
                <a:latin typeface="GE Inspira" panose="020F0603030400020203" pitchFamily="34" charset="0"/>
              </a:rPr>
              <a:t>arine-</a:t>
            </a:r>
            <a:r>
              <a:rPr lang="nl-NL" sz="1400" b="1" dirty="0">
                <a:latin typeface="GE Inspira" panose="020F0603030400020203" pitchFamily="34" charset="0"/>
              </a:rPr>
              <a:t>E</a:t>
            </a:r>
            <a:r>
              <a:rPr lang="nl-NL" sz="1400" dirty="0">
                <a:latin typeface="GE Inspira" panose="020F0603030400020203" pitchFamily="34" charset="0"/>
              </a:rPr>
              <a:t>ngineering </a:t>
            </a:r>
            <a:r>
              <a:rPr lang="nl-NL" sz="1400" b="1" dirty="0">
                <a:latin typeface="GE Inspira" panose="020F0603030400020203" pitchFamily="34" charset="0"/>
              </a:rPr>
              <a:t>T</a:t>
            </a:r>
            <a:r>
              <a:rPr lang="nl-NL" sz="1400" dirty="0">
                <a:latin typeface="GE Inspira" panose="020F0603030400020203" pitchFamily="34" charset="0"/>
              </a:rPr>
              <a:t>urbine </a:t>
            </a:r>
            <a:r>
              <a:rPr lang="nl-NL" sz="1400" b="1" dirty="0">
                <a:latin typeface="GE Inspira" panose="020F0603030400020203" pitchFamily="34" charset="0"/>
              </a:rPr>
              <a:t>R</a:t>
            </a:r>
            <a:r>
              <a:rPr lang="nl-NL" sz="1400" dirty="0">
                <a:latin typeface="GE Inspira" panose="020F0603030400020203" pitchFamily="34" charset="0"/>
              </a:rPr>
              <a:t>esearch </a:t>
            </a:r>
            <a:r>
              <a:rPr lang="nl-NL" sz="1400" b="1" dirty="0" err="1">
                <a:latin typeface="GE Inspira" panose="020F0603030400020203" pitchFamily="34" charset="0"/>
              </a:rPr>
              <a:t>A</a:t>
            </a:r>
            <a:r>
              <a:rPr lang="nl-NL" sz="1400" dirty="0" err="1">
                <a:latin typeface="GE Inspira" panose="020F0603030400020203" pitchFamily="34" charset="0"/>
              </a:rPr>
              <a:t>nd</a:t>
            </a:r>
            <a:r>
              <a:rPr lang="nl-NL" sz="1400" dirty="0">
                <a:latin typeface="GE Inspira" panose="020F0603030400020203" pitchFamily="34" charset="0"/>
              </a:rPr>
              <a:t> </a:t>
            </a:r>
            <a:r>
              <a:rPr lang="nl-NL" sz="1400" b="1" dirty="0">
                <a:latin typeface="GE Inspira" panose="020F0603030400020203" pitchFamily="34" charset="0"/>
              </a:rPr>
              <a:t>D</a:t>
            </a:r>
            <a:r>
              <a:rPr lang="nl-NL" sz="1400" dirty="0">
                <a:latin typeface="GE Inspira" panose="020F0603030400020203" pitchFamily="34" charset="0"/>
              </a:rPr>
              <a:t>evelopment </a:t>
            </a:r>
            <a:r>
              <a:rPr lang="nl-NL" sz="1400" b="1" dirty="0">
                <a:latin typeface="GE Inspira" panose="020F0603030400020203" pitchFamily="34" charset="0"/>
              </a:rPr>
              <a:t>A</a:t>
            </a:r>
            <a:r>
              <a:rPr lang="nl-NL" sz="1400" dirty="0">
                <a:latin typeface="GE Inspira" panose="020F0603030400020203" pitchFamily="34" charset="0"/>
              </a:rPr>
              <a:t>ssociation </a:t>
            </a:r>
            <a:endParaRPr lang="en-US" sz="1400" dirty="0">
              <a:latin typeface="GE Inspira" panose="020F0603030400020203" pitchFamily="34" charset="0"/>
            </a:endParaRPr>
          </a:p>
        </p:txBody>
      </p:sp>
      <p:pic>
        <p:nvPicPr>
          <p:cNvPr id="11" name="Picture 2" descr="Inline afbeeldin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592452"/>
      </p:ext>
    </p:extLst>
  </p:cSld>
  <p:clrMapOvr>
    <a:masterClrMapping/>
  </p:clrMapOvr>
  <p:transition spd="slow" advTm="4986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Info Voortstuwingsinstallatie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179512" y="3140968"/>
            <a:ext cx="4642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latin typeface="GE Inspira" panose="020F0603030400020203" pitchFamily="34" charset="0"/>
              </a:rPr>
              <a:t>m.s. Willem Ruys (1947-1965)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21119 </a:t>
            </a:r>
            <a:r>
              <a:rPr lang="nl-NL" sz="1400" dirty="0" err="1">
                <a:latin typeface="GE Inspira" panose="020F0603030400020203" pitchFamily="34" charset="0"/>
              </a:rPr>
              <a:t>brt</a:t>
            </a:r>
            <a:r>
              <a:rPr lang="nl-NL" sz="1400" dirty="0">
                <a:latin typeface="GE Inspira" panose="020F0603030400020203" pitchFamily="34" charset="0"/>
              </a:rPr>
              <a:t>. - 12010 </a:t>
            </a:r>
            <a:r>
              <a:rPr lang="nl-NL" sz="1400" dirty="0" err="1">
                <a:latin typeface="GE Inspira" panose="020F0603030400020203" pitchFamily="34" charset="0"/>
              </a:rPr>
              <a:t>nrt</a:t>
            </a:r>
            <a:r>
              <a:rPr lang="nl-NL" sz="1400" dirty="0">
                <a:latin typeface="GE Inspira" panose="020F0603030400020203" pitchFamily="34" charset="0"/>
              </a:rPr>
              <a:t>. - 4925 </a:t>
            </a:r>
            <a:r>
              <a:rPr lang="nl-NL" sz="1400" dirty="0" err="1">
                <a:latin typeface="GE Inspira" panose="020F0603030400020203" pitchFamily="34" charset="0"/>
              </a:rPr>
              <a:t>dwt</a:t>
            </a:r>
            <a:r>
              <a:rPr lang="nl-NL" sz="1400" dirty="0">
                <a:latin typeface="GE Inspira" panose="020F0603030400020203" pitchFamily="34" charset="0"/>
              </a:rPr>
              <a:t>.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Lengte: 192,38 m – Breedte: 25,01 m – Diepgang: 8,90 m 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11 dekken.</a:t>
            </a:r>
            <a:endParaRPr lang="en-US" dirty="0"/>
          </a:p>
        </p:txBody>
      </p:sp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5425"/>
            <a:ext cx="5307161" cy="23815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D:\Documenten\Harry\Documents\KRL Schepen\willemruijs\hoofdmotor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6414" y="1943205"/>
            <a:ext cx="57237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79512" y="4210422"/>
            <a:ext cx="5990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GE Inspira" panose="020F0603030400020203" pitchFamily="34" charset="0"/>
              </a:rPr>
              <a:t>(8x) Schelde-</a:t>
            </a:r>
            <a:r>
              <a:rPr lang="nl-NL" sz="1400" b="1" dirty="0" err="1">
                <a:latin typeface="GE Inspira" panose="020F0603030400020203" pitchFamily="34" charset="0"/>
              </a:rPr>
              <a:t>Sulzer</a:t>
            </a:r>
            <a:r>
              <a:rPr lang="nl-NL" sz="1400" b="1" dirty="0">
                <a:latin typeface="GE Inspira" panose="020F0603030400020203" pitchFamily="34" charset="0"/>
              </a:rPr>
              <a:t> 2ew 8 </a:t>
            </a:r>
            <a:r>
              <a:rPr lang="nl-NL" sz="1400" b="1" dirty="0" err="1">
                <a:latin typeface="GE Inspira" panose="020F0603030400020203" pitchFamily="34" charset="0"/>
              </a:rPr>
              <a:t>cil</a:t>
            </a:r>
            <a:r>
              <a:rPr lang="nl-NL" sz="1400" b="1" dirty="0">
                <a:latin typeface="GE Inspira" panose="020F0603030400020203" pitchFamily="34" charset="0"/>
              </a:rPr>
              <a:t>. 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Vermogen: 4000 A.P.K. bij 215 </a:t>
            </a:r>
            <a:r>
              <a:rPr lang="nl-NL" sz="1400" dirty="0" err="1">
                <a:latin typeface="GE Inspira" panose="020F0603030400020203" pitchFamily="34" charset="0"/>
              </a:rPr>
              <a:t>omw</a:t>
            </a:r>
            <a:r>
              <a:rPr lang="nl-NL" sz="1400" dirty="0">
                <a:latin typeface="GE Inspira" panose="020F0603030400020203" pitchFamily="34" charset="0"/>
              </a:rPr>
              <a:t>/min.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Totaal Vermogen: 32000 apk.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(2x) schroefas met drieblad schroef.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Vaarsnelheid: 22 </a:t>
            </a:r>
            <a:r>
              <a:rPr lang="nl-NL" sz="1400" dirty="0" err="1">
                <a:latin typeface="GE Inspira" panose="020F0603030400020203" pitchFamily="34" charset="0"/>
              </a:rPr>
              <a:t>kn</a:t>
            </a:r>
            <a:r>
              <a:rPr lang="nl-NL" sz="1400" dirty="0">
                <a:latin typeface="GE Inspira" panose="020F0603030400020203" pitchFamily="34" charset="0"/>
              </a:rPr>
              <a:t>.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(3x) Stork 2ew 8 </a:t>
            </a:r>
            <a:r>
              <a:rPr lang="nl-NL" sz="1400" dirty="0" err="1">
                <a:latin typeface="GE Inspira" panose="020F0603030400020203" pitchFamily="34" charset="0"/>
              </a:rPr>
              <a:t>cil</a:t>
            </a:r>
            <a:r>
              <a:rPr lang="nl-NL" sz="1400" dirty="0">
                <a:latin typeface="GE Inspira" panose="020F0603030400020203" pitchFamily="34" charset="0"/>
              </a:rPr>
              <a:t>. Hulpmotor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(1x) Stork 4ew 6 </a:t>
            </a:r>
            <a:r>
              <a:rPr lang="nl-NL" sz="1400" dirty="0" err="1">
                <a:latin typeface="GE Inspira" panose="020F0603030400020203" pitchFamily="34" charset="0"/>
              </a:rPr>
              <a:t>cil</a:t>
            </a:r>
            <a:r>
              <a:rPr lang="nl-NL" sz="1400" dirty="0">
                <a:latin typeface="GE Inspira" panose="020F0603030400020203" pitchFamily="34" charset="0"/>
              </a:rPr>
              <a:t>.  Hulpmotor</a:t>
            </a:r>
          </a:p>
        </p:txBody>
      </p:sp>
    </p:spTree>
    <p:extLst>
      <p:ext uri="{BB962C8B-B14F-4D97-AF65-F5344CB8AC3E}">
        <p14:creationId xmlns:p14="http://schemas.microsoft.com/office/powerpoint/2010/main" val="1725864107"/>
      </p:ext>
    </p:extLst>
  </p:cSld>
  <p:clrMapOvr>
    <a:masterClrMapping/>
  </p:clrMapOvr>
  <p:transition spd="slow" advTm="1662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 Specificatie Hoofdmotor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51520" y="1836688"/>
            <a:ext cx="411360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GE Inspira" panose="020F0603030400020203" pitchFamily="34" charset="0"/>
              </a:rPr>
              <a:t>(8x) Schelde </a:t>
            </a:r>
            <a:r>
              <a:rPr lang="nl-NL" sz="1400" b="1" dirty="0" err="1">
                <a:latin typeface="GE Inspira" panose="020F0603030400020203" pitchFamily="34" charset="0"/>
              </a:rPr>
              <a:t>Sulzer</a:t>
            </a:r>
            <a:r>
              <a:rPr lang="nl-NL" sz="1400" b="1" dirty="0">
                <a:latin typeface="GE Inspira" panose="020F0603030400020203" pitchFamily="34" charset="0"/>
              </a:rPr>
              <a:t> 2ew  8 </a:t>
            </a:r>
            <a:r>
              <a:rPr lang="nl-NL" sz="1400" b="1" dirty="0" err="1">
                <a:latin typeface="GE Inspira" panose="020F0603030400020203" pitchFamily="34" charset="0"/>
              </a:rPr>
              <a:t>cil</a:t>
            </a:r>
            <a:r>
              <a:rPr lang="nl-NL" sz="1400" b="1" dirty="0">
                <a:latin typeface="GE Inspira" panose="020F0603030400020203" pitchFamily="34" charset="0"/>
              </a:rPr>
              <a:t>. 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“</a:t>
            </a:r>
            <a:r>
              <a:rPr lang="nl-NL" sz="1400" dirty="0" err="1">
                <a:latin typeface="GE Inspira" panose="020F0603030400020203" pitchFamily="34" charset="0"/>
              </a:rPr>
              <a:t>Sulzer-Winterthur</a:t>
            </a:r>
            <a:r>
              <a:rPr lang="nl-NL" sz="1400" dirty="0">
                <a:latin typeface="GE Inspira" panose="020F0603030400020203" pitchFamily="34" charset="0"/>
              </a:rPr>
              <a:t>” (2x) 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“De Schelde” (6x) in Licentie gebouwd.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Aantal Cilinders	: 8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Cilinderdiameter	: 580 mm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Slaglengte 		: 840 mm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Vermogen		: 4025 A.P.K.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Omwentelingen/min	: 215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P</a:t>
            </a:r>
            <a:r>
              <a:rPr lang="nl-NL" sz="1400" baseline="-25000" dirty="0">
                <a:latin typeface="GE Inspira" panose="020F0603030400020203" pitchFamily="34" charset="0"/>
              </a:rPr>
              <a:t>i</a:t>
            </a:r>
            <a:r>
              <a:rPr lang="nl-NL" sz="1400" dirty="0">
                <a:latin typeface="GE Inspira" panose="020F0603030400020203" pitchFamily="34" charset="0"/>
              </a:rPr>
              <a:t>		: </a:t>
            </a:r>
            <a:r>
              <a:rPr lang="en-US" sz="1400" dirty="0"/>
              <a:t>±  </a:t>
            </a:r>
            <a:r>
              <a:rPr lang="nl-NL" sz="1400" dirty="0">
                <a:latin typeface="GE Inspira" panose="020F0603030400020203" pitchFamily="34" charset="0"/>
              </a:rPr>
              <a:t>5,8 Kg/cm</a:t>
            </a:r>
            <a:r>
              <a:rPr lang="nl-NL" sz="1400" baseline="30000" dirty="0">
                <a:latin typeface="GE Inspira" panose="020F0603030400020203" pitchFamily="34" charset="0"/>
              </a:rPr>
              <a:t>2</a:t>
            </a:r>
            <a:r>
              <a:rPr lang="nl-NL" sz="1400" dirty="0">
                <a:latin typeface="GE Inspira" panose="020F0603030400020203" pitchFamily="34" charset="0"/>
              </a:rPr>
              <a:t> (bar)</a:t>
            </a:r>
          </a:p>
          <a:p>
            <a:r>
              <a:rPr lang="en-US" sz="1400" dirty="0"/>
              <a:t>Ƞ  </a:t>
            </a:r>
            <a:r>
              <a:rPr lang="nl-NL" sz="1400" dirty="0">
                <a:latin typeface="GE Inspira" panose="020F0603030400020203" pitchFamily="34" charset="0"/>
              </a:rPr>
              <a:t>mechanisch	: </a:t>
            </a:r>
            <a:r>
              <a:rPr lang="en-US" sz="1400" dirty="0"/>
              <a:t>± </a:t>
            </a:r>
            <a:r>
              <a:rPr lang="nl-NL" sz="1400" dirty="0">
                <a:latin typeface="GE Inspira" panose="020F0603030400020203" pitchFamily="34" charset="0"/>
              </a:rPr>
              <a:t>0,82</a:t>
            </a:r>
          </a:p>
          <a:p>
            <a:r>
              <a:rPr lang="nl-NL" sz="1400" dirty="0" err="1">
                <a:latin typeface="GE Inspira" panose="020F0603030400020203" pitchFamily="34" charset="0"/>
              </a:rPr>
              <a:t>P</a:t>
            </a:r>
            <a:r>
              <a:rPr lang="nl-NL" sz="1400" baseline="-25000" dirty="0" err="1">
                <a:latin typeface="GE Inspira" panose="020F0603030400020203" pitchFamily="34" charset="0"/>
              </a:rPr>
              <a:t>e</a:t>
            </a:r>
            <a:r>
              <a:rPr lang="nl-NL" sz="1400" dirty="0">
                <a:latin typeface="GE Inspira" panose="020F0603030400020203" pitchFamily="34" charset="0"/>
              </a:rPr>
              <a:t> Gem. </a:t>
            </a:r>
            <a:r>
              <a:rPr lang="nl-NL" sz="1400" dirty="0" err="1">
                <a:latin typeface="GE Inspira" panose="020F0603030400020203" pitchFamily="34" charset="0"/>
              </a:rPr>
              <a:t>eff</a:t>
            </a:r>
            <a:r>
              <a:rPr lang="nl-NL" sz="1400" dirty="0">
                <a:latin typeface="GE Inspira" panose="020F0603030400020203" pitchFamily="34" charset="0"/>
              </a:rPr>
              <a:t>. druk	: 4,75 Kg/cm</a:t>
            </a:r>
            <a:r>
              <a:rPr lang="nl-NL" sz="1400" baseline="30000" dirty="0">
                <a:latin typeface="GE Inspira" panose="020F0603030400020203" pitchFamily="34" charset="0"/>
              </a:rPr>
              <a:t>2 </a:t>
            </a:r>
            <a:r>
              <a:rPr lang="nl-NL" sz="1400" dirty="0">
                <a:latin typeface="GE Inspira" panose="020F0603030400020203" pitchFamily="34" charset="0"/>
              </a:rPr>
              <a:t>(bar)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Gem. zuigersnelheid	: 6,0 m/sec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A.P.K.		: 4025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Slip A.S.E.A. koppeling	: 1,2 %</a:t>
            </a:r>
          </a:p>
          <a:p>
            <a:r>
              <a:rPr lang="en-US" sz="1400" dirty="0"/>
              <a:t>Ƞ  </a:t>
            </a:r>
            <a:r>
              <a:rPr lang="nl-NL" sz="1400" dirty="0">
                <a:latin typeface="GE Inspira" panose="020F0603030400020203" pitchFamily="34" charset="0"/>
              </a:rPr>
              <a:t>Tandwielkast	: 98,5 %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Totaal Vermogen aan de koppeling na stuwblok :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8 x 4025 x 0,988 x 0,985 = 31336 A.P.K.</a:t>
            </a:r>
          </a:p>
        </p:txBody>
      </p:sp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1370" y="1665698"/>
            <a:ext cx="5821368" cy="320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242610" y="229076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>
                <a:latin typeface="GE Inspira" panose="020F0603030400020203" pitchFamily="34" charset="0"/>
              </a:rPr>
              <a:t>Spoellucht leiding</a:t>
            </a:r>
            <a:endParaRPr lang="en-GB" sz="1200" u="sng" dirty="0">
              <a:latin typeface="GE Inspira" panose="020F0603030400020203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861705" y="3296017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>
                <a:latin typeface="GE Inspira" panose="020F0603030400020203" pitchFamily="34" charset="0"/>
              </a:rPr>
              <a:t>Brandstofpomp</a:t>
            </a:r>
            <a:endParaRPr lang="en-GB" sz="1200" u="sng" dirty="0">
              <a:latin typeface="GE Inspira" panose="020F0603030400020203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596336" y="119675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>
                <a:latin typeface="GE Inspira" panose="020F0603030400020203" pitchFamily="34" charset="0"/>
              </a:rPr>
              <a:t>Uitlaat leiding</a:t>
            </a:r>
            <a:endParaRPr lang="en-GB" sz="1200" u="sng" dirty="0">
              <a:latin typeface="GE Inspira" panose="020F0603030400020203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283968" y="566408"/>
            <a:ext cx="1863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>
                <a:latin typeface="GE Inspira" panose="020F0603030400020203" pitchFamily="34" charset="0"/>
              </a:rPr>
              <a:t>Uitlaat koelwater leiding</a:t>
            </a:r>
            <a:endParaRPr lang="en-GB" sz="1200" u="sng" dirty="0">
              <a:latin typeface="GE Inspira" panose="020F0603030400020203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4572000" y="93554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>
                <a:latin typeface="GE Inspira" panose="020F0603030400020203" pitchFamily="34" charset="0"/>
              </a:rPr>
              <a:t>Aanzetlucht leiding</a:t>
            </a:r>
            <a:endParaRPr lang="en-GB" sz="1200" u="sng" dirty="0">
              <a:latin typeface="GE Inspira" panose="020F0603030400020203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632340" y="257867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>
                <a:latin typeface="GE Inspira" panose="020F0603030400020203" pitchFamily="34" charset="0"/>
              </a:rPr>
              <a:t>Koelwater leiding</a:t>
            </a:r>
            <a:endParaRPr lang="en-GB" sz="1200" u="sng" dirty="0">
              <a:latin typeface="GE Inspira" panose="020F06030304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54025"/>
      </p:ext>
    </p:extLst>
  </p:cSld>
  <p:clrMapOvr>
    <a:masterClrMapping/>
  </p:clrMapOvr>
  <p:transition spd="slow" advTm="1695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Stork Hulpmotor met Generator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625274" y="450560"/>
            <a:ext cx="7259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GE Inspira" panose="020F0603030400020203" pitchFamily="34" charset="0"/>
              </a:rPr>
              <a:t>(4x) Stork Hulp Dieselmotoren met Generator. 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Type		: 2-Takt (</a:t>
            </a:r>
            <a:r>
              <a:rPr lang="nl-NL" sz="1400" b="1" dirty="0">
                <a:latin typeface="GE Inspira" panose="020F0603030400020203" pitchFamily="34" charset="0"/>
              </a:rPr>
              <a:t>3x</a:t>
            </a:r>
            <a:r>
              <a:rPr lang="nl-NL" sz="1400" dirty="0">
                <a:latin typeface="GE Inspira" panose="020F0603030400020203" pitchFamily="34" charset="0"/>
              </a:rPr>
              <a:t>)			4-Takt (</a:t>
            </a:r>
            <a:r>
              <a:rPr lang="nl-NL" sz="1400" b="1" dirty="0">
                <a:latin typeface="GE Inspira" panose="020F0603030400020203" pitchFamily="34" charset="0"/>
              </a:rPr>
              <a:t>1x</a:t>
            </a:r>
            <a:r>
              <a:rPr lang="nl-NL" sz="1400" dirty="0">
                <a:latin typeface="GE Inspira" panose="020F0603030400020203" pitchFamily="34" charset="0"/>
              </a:rPr>
              <a:t>)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Aantal Cilinders (</a:t>
            </a:r>
            <a:r>
              <a:rPr lang="nl-NL" sz="1400" dirty="0" err="1">
                <a:latin typeface="GE Inspira" panose="020F0603030400020203" pitchFamily="34" charset="0"/>
              </a:rPr>
              <a:t>z</a:t>
            </a:r>
            <a:r>
              <a:rPr lang="nl-NL" sz="1400" dirty="0">
                <a:latin typeface="GE Inspira" panose="020F0603030400020203" pitchFamily="34" charset="0"/>
              </a:rPr>
              <a:t>)	: 8			6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Cilinderdiameter (d)	: 390 mm			400 mm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Slaglengte 	(s)	: 675 mm			600 mm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Vermogen (P)	: 1500 A.P.K.			800 A.P.K.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Omwentelingen / min	: 245			300</a:t>
            </a:r>
          </a:p>
          <a:p>
            <a:r>
              <a:rPr lang="nl-NL" sz="1400" dirty="0" err="1">
                <a:latin typeface="GE Inspira" panose="020F0603030400020203" pitchFamily="34" charset="0"/>
              </a:rPr>
              <a:t>P</a:t>
            </a:r>
            <a:r>
              <a:rPr lang="nl-NL" sz="1400" baseline="-25000" dirty="0" err="1">
                <a:latin typeface="GE Inspira" panose="020F0603030400020203" pitchFamily="34" charset="0"/>
              </a:rPr>
              <a:t>e</a:t>
            </a:r>
            <a:r>
              <a:rPr lang="nl-NL" sz="1400" dirty="0">
                <a:latin typeface="GE Inspira" panose="020F0603030400020203" pitchFamily="34" charset="0"/>
              </a:rPr>
              <a:t> 		: 4,13 Kg/cm</a:t>
            </a:r>
            <a:r>
              <a:rPr lang="nl-NL" sz="1400" baseline="30000" dirty="0">
                <a:latin typeface="GE Inspira" panose="020F0603030400020203" pitchFamily="34" charset="0"/>
              </a:rPr>
              <a:t>2</a:t>
            </a:r>
            <a:r>
              <a:rPr lang="nl-NL" sz="1400" dirty="0">
                <a:latin typeface="GE Inspira" panose="020F0603030400020203" pitchFamily="34" charset="0"/>
              </a:rPr>
              <a:t> (bar)		5,30 Kg/m</a:t>
            </a:r>
            <a:r>
              <a:rPr lang="nl-NL" sz="1400" baseline="30000" dirty="0">
                <a:latin typeface="GE Inspira" panose="020F0603030400020203" pitchFamily="34" charset="0"/>
              </a:rPr>
              <a:t>2</a:t>
            </a:r>
            <a:r>
              <a:rPr lang="nl-NL" sz="1400" dirty="0">
                <a:latin typeface="GE Inspira" panose="020F0603030400020203" pitchFamily="34" charset="0"/>
              </a:rPr>
              <a:t> (bar)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Generator (shunt)	: Smit-Slikkerveer		</a:t>
            </a:r>
            <a:r>
              <a:rPr lang="nl-NL" sz="1400" dirty="0" err="1">
                <a:latin typeface="GE Inspira" panose="020F0603030400020203" pitchFamily="34" charset="0"/>
              </a:rPr>
              <a:t>Heemaf</a:t>
            </a:r>
            <a:endParaRPr lang="nl-NL" sz="1400" dirty="0">
              <a:latin typeface="GE Inspira" panose="020F0603030400020203" pitchFamily="34" charset="0"/>
            </a:endParaRPr>
          </a:p>
          <a:p>
            <a:r>
              <a:rPr lang="nl-NL" sz="1400" dirty="0">
                <a:latin typeface="GE Inspira" panose="020F0603030400020203" pitchFamily="34" charset="0"/>
              </a:rPr>
              <a:t>Generator Vermogen	: 1000 KW / 220 V. DC		530 KW / 220 V. DC</a:t>
            </a:r>
          </a:p>
          <a:p>
            <a:r>
              <a:rPr lang="nl-NL" sz="1400" dirty="0">
                <a:latin typeface="GE Inspira" panose="020F0603030400020203" pitchFamily="34" charset="0"/>
              </a:rPr>
              <a:t>Tornmotor		: 6 </a:t>
            </a:r>
            <a:r>
              <a:rPr lang="nl-NL" sz="1400" dirty="0" err="1">
                <a:latin typeface="GE Inspira" panose="020F0603030400020203" pitchFamily="34" charset="0"/>
              </a:rPr>
              <a:t>p.k</a:t>
            </a:r>
            <a:r>
              <a:rPr lang="nl-NL" sz="1400" dirty="0">
                <a:latin typeface="GE Inspira" panose="020F0603030400020203" pitchFamily="34" charset="0"/>
              </a:rPr>
              <a:t>.</a:t>
            </a:r>
          </a:p>
          <a:p>
            <a:endParaRPr lang="nl-NL" sz="1400" dirty="0">
              <a:latin typeface="GE Inspira" panose="020F0603030400020203" pitchFamily="34" charset="0"/>
            </a:endParaRPr>
          </a:p>
          <a:p>
            <a:endParaRPr lang="nl-NL" sz="1400" dirty="0">
              <a:latin typeface="GE Inspira" panose="020F0603030400020203" pitchFamily="34" charset="0"/>
            </a:endParaRPr>
          </a:p>
        </p:txBody>
      </p:sp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7"/>
          <a:stretch/>
        </p:blipFill>
        <p:spPr>
          <a:xfrm rot="5400000">
            <a:off x="950115" y="2638390"/>
            <a:ext cx="2975290" cy="39427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02" y="3122124"/>
            <a:ext cx="3953688" cy="29752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hthoek 7"/>
          <p:cNvSpPr/>
          <p:nvPr/>
        </p:nvSpPr>
        <p:spPr>
          <a:xfrm>
            <a:off x="1763688" y="5762078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GE Inspira" panose="020F0603030400020203" pitchFamily="34" charset="0"/>
              </a:rPr>
              <a:t>2-Takt</a:t>
            </a:r>
            <a:endParaRPr lang="en-GB" b="1" dirty="0">
              <a:solidFill>
                <a:schemeClr val="bg1"/>
              </a:solidFill>
              <a:latin typeface="GE Inspira" panose="020F0603030400020203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868144" y="5762078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GE Inspira" panose="020F0603030400020203" pitchFamily="34" charset="0"/>
              </a:rPr>
              <a:t>4-Takt</a:t>
            </a:r>
            <a:endParaRPr lang="en-GB" b="1" dirty="0">
              <a:solidFill>
                <a:schemeClr val="bg1"/>
              </a:solidFill>
              <a:latin typeface="GE Inspira" panose="020F06030304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61209"/>
      </p:ext>
    </p:extLst>
  </p:cSld>
  <p:clrMapOvr>
    <a:masterClrMapping/>
  </p:clrMapOvr>
  <p:transition spd="slow" advTm="1695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Bovenaanzicht Hoofd &amp; Hulp-Machinekamer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865" r="2105" b="1323"/>
          <a:stretch/>
        </p:blipFill>
        <p:spPr bwMode="auto">
          <a:xfrm rot="5400000">
            <a:off x="2317361" y="-1106270"/>
            <a:ext cx="4489313" cy="894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403648" y="80519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latin typeface="GE Inspira" panose="020F0603030400020203" pitchFamily="34" charset="0"/>
              </a:rPr>
              <a:t>Achter M.K.</a:t>
            </a:r>
            <a:endParaRPr lang="en-GB" sz="1400" u="sng" dirty="0">
              <a:latin typeface="GE Inspira" panose="020F0603030400020203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051276" y="791200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latin typeface="GE Inspira" panose="020F0603030400020203" pitchFamily="34" charset="0"/>
              </a:rPr>
              <a:t>Voor M.K.</a:t>
            </a:r>
            <a:endParaRPr lang="en-GB" sz="1400" u="sng" dirty="0">
              <a:latin typeface="GE Inspira" panose="020F0603030400020203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632340" y="783754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latin typeface="GE Inspira" panose="020F0603030400020203" pitchFamily="34" charset="0"/>
              </a:rPr>
              <a:t>Hulp M.K.</a:t>
            </a:r>
            <a:endParaRPr lang="en-GB" sz="1400" u="sng" dirty="0">
              <a:latin typeface="GE Inspira" panose="020F0603030400020203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513716" y="5804996"/>
            <a:ext cx="701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E Inspira" panose="020F0603030400020203" pitchFamily="34" charset="0"/>
              </a:rPr>
              <a:t>6: </a:t>
            </a:r>
            <a:r>
              <a:rPr lang="en-US" sz="1200" dirty="0" err="1">
                <a:latin typeface="GE Inspira" panose="020F0603030400020203" pitchFamily="34" charset="0"/>
              </a:rPr>
              <a:t>Hoofdmotor</a:t>
            </a:r>
            <a:r>
              <a:rPr lang="en-US" sz="1200" dirty="0">
                <a:latin typeface="GE Inspira" panose="020F0603030400020203" pitchFamily="34" charset="0"/>
              </a:rPr>
              <a:t>		  9: </a:t>
            </a:r>
            <a:r>
              <a:rPr lang="en-US" sz="1200" dirty="0" err="1">
                <a:latin typeface="GE Inspira" panose="020F0603030400020203" pitchFamily="34" charset="0"/>
              </a:rPr>
              <a:t>Tandwielkast</a:t>
            </a:r>
            <a:r>
              <a:rPr lang="en-US" sz="1200" dirty="0">
                <a:latin typeface="GE Inspira" panose="020F0603030400020203" pitchFamily="34" charset="0"/>
              </a:rPr>
              <a:t>	58: Stork 2-takt </a:t>
            </a:r>
            <a:r>
              <a:rPr lang="en-US" sz="1200" dirty="0" err="1">
                <a:latin typeface="GE Inspira" panose="020F0603030400020203" pitchFamily="34" charset="0"/>
              </a:rPr>
              <a:t>hulpmotor</a:t>
            </a:r>
            <a:r>
              <a:rPr lang="en-US" sz="1200" dirty="0">
                <a:latin typeface="GE Inspira" panose="020F0603030400020203" pitchFamily="34" charset="0"/>
              </a:rPr>
              <a:t> (3x) </a:t>
            </a:r>
          </a:p>
          <a:p>
            <a:r>
              <a:rPr lang="en-US" sz="1200" dirty="0">
                <a:latin typeface="GE Inspira" panose="020F0603030400020203" pitchFamily="34" charset="0"/>
              </a:rPr>
              <a:t>7: </a:t>
            </a:r>
            <a:r>
              <a:rPr lang="en-US" sz="1200" dirty="0" err="1">
                <a:latin typeface="GE Inspira" panose="020F0603030400020203" pitchFamily="34" charset="0"/>
              </a:rPr>
              <a:t>Spoelpomp</a:t>
            </a:r>
            <a:r>
              <a:rPr lang="en-US" sz="1200" dirty="0">
                <a:latin typeface="GE Inspira" panose="020F0603030400020203" pitchFamily="34" charset="0"/>
              </a:rPr>
              <a:t>			10: </a:t>
            </a:r>
            <a:r>
              <a:rPr lang="en-US" sz="1200" dirty="0" err="1">
                <a:latin typeface="GE Inspira" panose="020F0603030400020203" pitchFamily="34" charset="0"/>
              </a:rPr>
              <a:t>Smeeroliepomp</a:t>
            </a:r>
            <a:r>
              <a:rPr lang="en-US" sz="1200" dirty="0">
                <a:latin typeface="GE Inspira" panose="020F0603030400020203" pitchFamily="34" charset="0"/>
              </a:rPr>
              <a:t> TWK	66: Stork 4-takt </a:t>
            </a:r>
            <a:r>
              <a:rPr lang="en-US" sz="1200" dirty="0" err="1">
                <a:latin typeface="GE Inspira" panose="020F0603030400020203" pitchFamily="34" charset="0"/>
              </a:rPr>
              <a:t>hulpmotor</a:t>
            </a:r>
            <a:r>
              <a:rPr lang="en-US" sz="1200" dirty="0">
                <a:latin typeface="GE Inspira" panose="020F0603030400020203" pitchFamily="34" charset="0"/>
              </a:rPr>
              <a:t> (1x)</a:t>
            </a:r>
          </a:p>
          <a:p>
            <a:r>
              <a:rPr lang="en-US" sz="1200" dirty="0">
                <a:latin typeface="GE Inspira" panose="020F0603030400020203" pitchFamily="34" charset="0"/>
              </a:rPr>
              <a:t>8: </a:t>
            </a:r>
            <a:r>
              <a:rPr lang="en-US" sz="1200" dirty="0" err="1">
                <a:latin typeface="GE Inspira" panose="020F0603030400020203" pitchFamily="34" charset="0"/>
              </a:rPr>
              <a:t>Electromagnetische</a:t>
            </a:r>
            <a:r>
              <a:rPr lang="en-US" sz="1200" dirty="0">
                <a:latin typeface="GE Inspira" panose="020F0603030400020203" pitchFamily="34" charset="0"/>
              </a:rPr>
              <a:t> </a:t>
            </a:r>
            <a:r>
              <a:rPr lang="en-US" sz="1200" dirty="0" err="1">
                <a:latin typeface="GE Inspira" panose="020F0603030400020203" pitchFamily="34" charset="0"/>
              </a:rPr>
              <a:t>koppeling</a:t>
            </a:r>
            <a:r>
              <a:rPr lang="en-US" sz="1200" dirty="0">
                <a:latin typeface="GE Inspira" panose="020F0603030400020203" pitchFamily="34" charset="0"/>
              </a:rPr>
              <a:t>	11: </a:t>
            </a:r>
            <a:r>
              <a:rPr lang="en-US" sz="1200" dirty="0" err="1">
                <a:latin typeface="GE Inspira" panose="020F0603030400020203" pitchFamily="34" charset="0"/>
              </a:rPr>
              <a:t>Smeeroliekoeler</a:t>
            </a:r>
            <a:r>
              <a:rPr lang="en-US" sz="1200" dirty="0">
                <a:latin typeface="GE Inspira" panose="020F0603030400020203" pitchFamily="34" charset="0"/>
              </a:rPr>
              <a:t> TWK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21662"/>
      </p:ext>
    </p:extLst>
  </p:cSld>
  <p:clrMapOvr>
    <a:masterClrMapping/>
  </p:clrMapOvr>
  <p:transition spd="slow" advTm="802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Zijaanzicht Hoofd-Machinekamer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605" r="2299"/>
          <a:stretch/>
        </p:blipFill>
        <p:spPr bwMode="auto">
          <a:xfrm>
            <a:off x="1181026" y="457866"/>
            <a:ext cx="7857893" cy="594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48699" y="1479095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GE Inspira" panose="020F0603030400020203" pitchFamily="34" charset="0"/>
              </a:rPr>
              <a:t>1: </a:t>
            </a:r>
            <a:r>
              <a:rPr lang="nl-NL" sz="1200" dirty="0" err="1">
                <a:latin typeface="GE Inspira" panose="020F0603030400020203" pitchFamily="34" charset="0"/>
              </a:rPr>
              <a:t>Vlamdover</a:t>
            </a:r>
            <a:r>
              <a:rPr lang="nl-NL" sz="1200" dirty="0">
                <a:latin typeface="GE Inspira" panose="020F0603030400020203" pitchFamily="34" charset="0"/>
              </a:rPr>
              <a:t> hulpmotor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2: </a:t>
            </a:r>
            <a:r>
              <a:rPr lang="en-US" sz="1200" dirty="0" err="1">
                <a:latin typeface="GE Inspira" panose="020F0603030400020203" pitchFamily="34" charset="0"/>
              </a:rPr>
              <a:t>Geluidsdemper</a:t>
            </a:r>
            <a:r>
              <a:rPr lang="en-US" sz="1200" dirty="0">
                <a:latin typeface="GE Inspira" panose="020F0603030400020203" pitchFamily="34" charset="0"/>
              </a:rPr>
              <a:t> </a:t>
            </a:r>
            <a:r>
              <a:rPr lang="en-US" sz="1200" dirty="0" err="1">
                <a:latin typeface="GE Inspira" panose="020F0603030400020203" pitchFamily="34" charset="0"/>
              </a:rPr>
              <a:t>hulpmotor</a:t>
            </a:r>
            <a:endParaRPr lang="en-US" sz="1200" dirty="0">
              <a:latin typeface="GE Inspira" panose="020F0603030400020203" pitchFamily="34" charset="0"/>
            </a:endParaRPr>
          </a:p>
          <a:p>
            <a:r>
              <a:rPr lang="en-US" sz="1200" dirty="0">
                <a:latin typeface="GE Inspira" panose="020F0603030400020203" pitchFamily="34" charset="0"/>
              </a:rPr>
              <a:t>3: </a:t>
            </a:r>
            <a:r>
              <a:rPr lang="nl-NL" sz="1200" dirty="0">
                <a:latin typeface="GE Inspira" panose="020F0603030400020203" pitchFamily="34" charset="0"/>
              </a:rPr>
              <a:t>: </a:t>
            </a:r>
            <a:r>
              <a:rPr lang="nl-NL" sz="1200" dirty="0" err="1">
                <a:latin typeface="GE Inspira" panose="020F0603030400020203" pitchFamily="34" charset="0"/>
              </a:rPr>
              <a:t>Vlamdover</a:t>
            </a:r>
            <a:r>
              <a:rPr lang="nl-NL" sz="1200" dirty="0">
                <a:latin typeface="GE Inspira" panose="020F0603030400020203" pitchFamily="34" charset="0"/>
              </a:rPr>
              <a:t> hoofdmotor</a:t>
            </a:r>
            <a:r>
              <a:rPr lang="en-US" sz="1200" dirty="0">
                <a:latin typeface="GE Inspira" panose="020F0603030400020203" pitchFamily="34" charset="0"/>
              </a:rPr>
              <a:t> </a:t>
            </a:r>
          </a:p>
          <a:p>
            <a:r>
              <a:rPr lang="en-US" sz="1200" dirty="0">
                <a:latin typeface="GE Inspira" panose="020F0603030400020203" pitchFamily="34" charset="0"/>
              </a:rPr>
              <a:t>4: </a:t>
            </a:r>
            <a:r>
              <a:rPr lang="en-US" sz="1200" dirty="0" err="1">
                <a:latin typeface="GE Inspira" panose="020F0603030400020203" pitchFamily="34" charset="0"/>
              </a:rPr>
              <a:t>Geluidsdemper</a:t>
            </a:r>
            <a:r>
              <a:rPr lang="en-US" sz="1200" dirty="0">
                <a:latin typeface="GE Inspira" panose="020F0603030400020203" pitchFamily="34" charset="0"/>
              </a:rPr>
              <a:t> </a:t>
            </a:r>
            <a:r>
              <a:rPr lang="en-US" sz="1200" dirty="0" err="1">
                <a:latin typeface="GE Inspira" panose="020F0603030400020203" pitchFamily="34" charset="0"/>
              </a:rPr>
              <a:t>hoofdmotor</a:t>
            </a:r>
            <a:endParaRPr lang="en-US" sz="1200" dirty="0">
              <a:latin typeface="GE Inspira" panose="020F0603030400020203" pitchFamily="34" charset="0"/>
            </a:endParaRPr>
          </a:p>
          <a:p>
            <a:r>
              <a:rPr lang="en-US" sz="1200" dirty="0">
                <a:latin typeface="GE Inspira" panose="020F0603030400020203" pitchFamily="34" charset="0"/>
              </a:rPr>
              <a:t>5: </a:t>
            </a:r>
            <a:r>
              <a:rPr lang="en-US" sz="1200" dirty="0" err="1">
                <a:latin typeface="GE Inspira" panose="020F0603030400020203" pitchFamily="34" charset="0"/>
              </a:rPr>
              <a:t>Uitlaatgassenketel</a:t>
            </a:r>
            <a:endParaRPr lang="en-US" sz="1200" dirty="0">
              <a:latin typeface="GE Inspira" panose="020F0603030400020203" pitchFamily="34" charset="0"/>
            </a:endParaRPr>
          </a:p>
          <a:p>
            <a:r>
              <a:rPr lang="en-US" sz="1200" dirty="0">
                <a:latin typeface="GE Inspira" panose="020F0603030400020203" pitchFamily="34" charset="0"/>
              </a:rPr>
              <a:t>6: </a:t>
            </a:r>
            <a:r>
              <a:rPr lang="en-US" sz="1200" dirty="0" err="1">
                <a:latin typeface="GE Inspira" panose="020F0603030400020203" pitchFamily="34" charset="0"/>
              </a:rPr>
              <a:t>Hoofdmotor</a:t>
            </a:r>
            <a:endParaRPr lang="en-US" sz="1200" dirty="0">
              <a:latin typeface="GE Inspira" panose="020F0603030400020203" pitchFamily="34" charset="0"/>
            </a:endParaRPr>
          </a:p>
          <a:p>
            <a:r>
              <a:rPr lang="en-US" sz="1200" dirty="0">
                <a:latin typeface="GE Inspira" panose="020F0603030400020203" pitchFamily="34" charset="0"/>
              </a:rPr>
              <a:t>7: </a:t>
            </a:r>
            <a:r>
              <a:rPr lang="en-US" sz="1200" dirty="0" err="1">
                <a:latin typeface="GE Inspira" panose="020F0603030400020203" pitchFamily="34" charset="0"/>
              </a:rPr>
              <a:t>Spoelpomp</a:t>
            </a:r>
            <a:endParaRPr lang="en-US" sz="1200" dirty="0">
              <a:latin typeface="GE Inspira" panose="020F0603030400020203" pitchFamily="34" charset="0"/>
            </a:endParaRPr>
          </a:p>
          <a:p>
            <a:r>
              <a:rPr lang="en-US" sz="1200" dirty="0">
                <a:latin typeface="GE Inspira" panose="020F0603030400020203" pitchFamily="34" charset="0"/>
              </a:rPr>
              <a:t>8: ASEA </a:t>
            </a:r>
            <a:r>
              <a:rPr lang="en-US" sz="1200" dirty="0" err="1">
                <a:latin typeface="GE Inspira" panose="020F0603030400020203" pitchFamily="34" charset="0"/>
              </a:rPr>
              <a:t>Koppeling</a:t>
            </a:r>
            <a:endParaRPr lang="en-US" sz="1200" dirty="0">
              <a:latin typeface="GE Inspira" panose="020F0603030400020203" pitchFamily="34" charset="0"/>
            </a:endParaRPr>
          </a:p>
          <a:p>
            <a:r>
              <a:rPr lang="en-US" sz="1200" dirty="0">
                <a:latin typeface="GE Inspira" panose="020F0603030400020203" pitchFamily="34" charset="0"/>
              </a:rPr>
              <a:t>9: </a:t>
            </a:r>
            <a:r>
              <a:rPr lang="en-US" sz="1200" dirty="0" err="1">
                <a:latin typeface="GE Inspira" panose="020F0603030400020203" pitchFamily="34" charset="0"/>
              </a:rPr>
              <a:t>Tandwielkast</a:t>
            </a:r>
            <a:endParaRPr lang="en-US" sz="1200" dirty="0">
              <a:latin typeface="GE Inspira" panose="020F0603030400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67644"/>
      </p:ext>
    </p:extLst>
  </p:cSld>
  <p:clrMapOvr>
    <a:masterClrMapping/>
  </p:clrMapOvr>
  <p:transition spd="slow" advTm="882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Doorsnede Hoofdmachinekamer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1458" r="1686" b="942"/>
          <a:stretch/>
        </p:blipFill>
        <p:spPr bwMode="auto">
          <a:xfrm rot="5400000">
            <a:off x="2257422" y="-1303361"/>
            <a:ext cx="4629153" cy="84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475656" y="5373216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GE Inspira" panose="020F0603030400020203" pitchFamily="34" charset="0"/>
              </a:rPr>
              <a:t>5: Uitlaatgassen ketel		31: Uitlaatgassenleiding hoofdmotor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6: Hoofdmotor		42: Stabiliteitstank</a:t>
            </a:r>
            <a:endParaRPr lang="en-GB" sz="1200" dirty="0">
              <a:latin typeface="GE Inspira" panose="020F0603030400020203" pitchFamily="34" charset="0"/>
            </a:endParaRPr>
          </a:p>
          <a:p>
            <a:r>
              <a:rPr lang="nl-NL" sz="1200" dirty="0">
                <a:latin typeface="GE Inspira" panose="020F0603030400020203" pitchFamily="34" charset="0"/>
              </a:rPr>
              <a:t>9: Tandwielkast		58: Hulpmotor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13: Hoofd Schakelbord		91: Brandstofbunker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14: Aanzetluchtvat		</a:t>
            </a:r>
          </a:p>
        </p:txBody>
      </p:sp>
    </p:spTree>
    <p:extLst>
      <p:ext uri="{BB962C8B-B14F-4D97-AF65-F5344CB8AC3E}">
        <p14:creationId xmlns:p14="http://schemas.microsoft.com/office/powerpoint/2010/main" val="1883931099"/>
      </p:ext>
    </p:extLst>
  </p:cSld>
  <p:clrMapOvr>
    <a:masterClrMapping/>
  </p:clrMapOvr>
  <p:transition spd="slow" advTm="1417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Doorsnede Hulpmachinekamer (Verdampers)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b="3340"/>
          <a:stretch/>
        </p:blipFill>
        <p:spPr>
          <a:xfrm>
            <a:off x="600075" y="620688"/>
            <a:ext cx="8114537" cy="4663405"/>
          </a:xfrm>
          <a:prstGeom prst="rect">
            <a:avLst/>
          </a:prstGeom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1259632" y="5517232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GE Inspira" panose="020F0603030400020203" pitchFamily="34" charset="0"/>
              </a:rPr>
              <a:t>28: Filter			44: verbindingskanaal Slingertank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33: Rookgasleiding hulpstoomketel	45: Brandstofolietank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34: Hulpstoomketel		92: Slingertank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35: Verdamper Installatie		107: Condensor voorwarmer</a:t>
            </a:r>
          </a:p>
        </p:txBody>
      </p:sp>
    </p:spTree>
    <p:extLst>
      <p:ext uri="{BB962C8B-B14F-4D97-AF65-F5344CB8AC3E}">
        <p14:creationId xmlns:p14="http://schemas.microsoft.com/office/powerpoint/2010/main" val="2751366577"/>
      </p:ext>
    </p:extLst>
  </p:cSld>
  <p:clrMapOvr>
    <a:masterClrMapping/>
  </p:clrMapOvr>
  <p:transition spd="slow" advTm="1417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Doorsnede Hulpmachinekamer 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1425" r="3453" b="4007"/>
          <a:stretch/>
        </p:blipFill>
        <p:spPr>
          <a:xfrm>
            <a:off x="632905" y="620688"/>
            <a:ext cx="7878190" cy="3816424"/>
          </a:xfrm>
          <a:prstGeom prst="rect">
            <a:avLst/>
          </a:prstGeom>
          <a:ln>
            <a:noFill/>
          </a:ln>
        </p:spPr>
      </p:pic>
      <p:sp>
        <p:nvSpPr>
          <p:cNvPr id="12" name="Tekstvak 11"/>
          <p:cNvSpPr txBox="1"/>
          <p:nvPr/>
        </p:nvSpPr>
        <p:spPr>
          <a:xfrm>
            <a:off x="1835696" y="4779470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GE Inspira" panose="020F0603030400020203" pitchFamily="34" charset="0"/>
              </a:rPr>
              <a:t>36: Turbogenerator		76: Voeding-pomp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37: Condensor		82: Condensaatpomp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44: Verbindingskanaal slingertank	83: Vacuüm koelinstallatie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45: Brandstoftank		84: circulatiepomp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70: Distillaatkoeler		92: Slingertank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71: Spuipomp			101: Schakelkast Turbogenerator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72: Warmzoutwaterpomp</a:t>
            </a:r>
          </a:p>
          <a:p>
            <a:endParaRPr lang="nl-NL" sz="1200" dirty="0">
              <a:latin typeface="GE Inspira" panose="020F06030304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07631"/>
      </p:ext>
    </p:extLst>
  </p:cSld>
  <p:clrMapOvr>
    <a:masterClrMapping/>
  </p:clrMapOvr>
  <p:transition spd="slow" advTm="1417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Doorsnede Stork Turbogenerator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1519" r="10532" b="1913"/>
          <a:stretch/>
        </p:blipFill>
        <p:spPr>
          <a:xfrm rot="16200000">
            <a:off x="2586692" y="-953694"/>
            <a:ext cx="4361579" cy="728412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043608" y="4811668"/>
            <a:ext cx="7218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latin typeface="GE Inspira" panose="020F0603030400020203" pitchFamily="34" charset="0"/>
            </a:endParaRPr>
          </a:p>
          <a:p>
            <a:r>
              <a:rPr lang="nl-NL" sz="1200" dirty="0">
                <a:latin typeface="GE Inspira" panose="020F0603030400020203" pitchFamily="34" charset="0"/>
              </a:rPr>
              <a:t>Fabricaat Turbine: 	Stork		Stoomdruk:		7 barg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Generator shunt:	Smit		Aftapdruk:		2 barg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Toerental n:		7000 </a:t>
            </a:r>
            <a:r>
              <a:rPr lang="nl-NL" sz="1200" dirty="0" err="1">
                <a:latin typeface="GE Inspira" panose="020F0603030400020203" pitchFamily="34" charset="0"/>
              </a:rPr>
              <a:t>omw</a:t>
            </a:r>
            <a:r>
              <a:rPr lang="nl-NL" sz="1200" dirty="0">
                <a:latin typeface="GE Inspira" panose="020F0603030400020203" pitchFamily="34" charset="0"/>
              </a:rPr>
              <a:t>/min	Vacuüm:		90 %</a:t>
            </a:r>
          </a:p>
          <a:p>
            <a:r>
              <a:rPr lang="nl-NL" sz="1200" dirty="0">
                <a:latin typeface="GE Inspira" panose="020F0603030400020203" pitchFamily="34" charset="0"/>
              </a:rPr>
              <a:t>Generator Vermogen: 	600 KW		Koelwatertemperatuur:	30</a:t>
            </a:r>
          </a:p>
          <a:p>
            <a:endParaRPr lang="nl-NL" sz="1200" dirty="0">
              <a:latin typeface="GE Inspira" panose="020F0603030400020203" pitchFamily="34" charset="0"/>
            </a:endParaRPr>
          </a:p>
          <a:p>
            <a:r>
              <a:rPr lang="nl-NL" sz="1200" dirty="0">
                <a:latin typeface="GE Inspira" panose="020F0603030400020203" pitchFamily="34" charset="0"/>
              </a:rPr>
              <a:t>Stoomverbruik bij 6000 kg/h aftap: 10000 kg/h, Stoomverbruik bij 0 kg/h aftap: 5900 kg/h 	</a:t>
            </a:r>
          </a:p>
          <a:p>
            <a:endParaRPr lang="nl-NL" sz="1200" dirty="0">
              <a:latin typeface="GE Inspira" panose="020F06030304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32484"/>
      </p:ext>
    </p:extLst>
  </p:cSld>
  <p:clrMapOvr>
    <a:masterClrMapping/>
  </p:clrMapOvr>
  <p:transition spd="slow" advTm="1417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8784976" cy="504056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chemeClr val="bg1">
                    <a:lumMod val="95000"/>
                  </a:schemeClr>
                </a:solidFill>
                <a:latin typeface="GE Inspira" panose="020F0603030400020203" pitchFamily="34" charset="0"/>
              </a:rPr>
              <a:t>Schepen van de Koninklijke Rotterdamse Lloyd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en-US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Langsdoorsnede</a:t>
            </a:r>
            <a:r>
              <a:rPr lang="en-US" sz="1800" dirty="0">
                <a:solidFill>
                  <a:srgbClr val="0070C0"/>
                </a:solidFill>
                <a:latin typeface="GE Inspira" panose="020F0603030400020203" pitchFamily="34" charset="0"/>
              </a:rPr>
              <a:t> en </a:t>
            </a:r>
            <a:r>
              <a:rPr lang="en-US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Schaalmodel</a:t>
            </a:r>
            <a:r>
              <a:rPr lang="en-US" sz="1800" dirty="0">
                <a:solidFill>
                  <a:srgbClr val="0070C0"/>
                </a:solidFill>
                <a:latin typeface="GE Inspira" panose="020F0603030400020203" pitchFamily="34" charset="0"/>
              </a:rPr>
              <a:t>  </a:t>
            </a:r>
            <a:r>
              <a:rPr lang="en-US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ms.</a:t>
            </a:r>
            <a:r>
              <a:rPr lang="en-US" sz="1800" dirty="0">
                <a:solidFill>
                  <a:srgbClr val="0070C0"/>
                </a:solidFill>
                <a:latin typeface="GE Inspira" panose="020F0603030400020203" pitchFamily="34" charset="0"/>
              </a:rPr>
              <a:t> Willem </a:t>
            </a:r>
            <a:r>
              <a:rPr lang="en-US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Ruys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GE Inspira" panose="020F0603030400020203" pitchFamily="34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</a:t>
            </a:fld>
            <a:endParaRPr lang="en-US"/>
          </a:p>
        </p:txBody>
      </p:sp>
      <p:sp>
        <p:nvSpPr>
          <p:cNvPr id="4" name="Tekstvak 3"/>
          <p:cNvSpPr txBox="1"/>
          <p:nvPr/>
        </p:nvSpPr>
        <p:spPr>
          <a:xfrm>
            <a:off x="5292080" y="692696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Harry van der Brugh rev-1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" y="8764"/>
            <a:ext cx="9082702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" y="2678163"/>
            <a:ext cx="9045096" cy="335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162759"/>
      </p:ext>
    </p:extLst>
  </p:cSld>
  <p:clrMapOvr>
    <a:masterClrMapping/>
  </p:clrMapOvr>
  <p:transition spd="slow" advTm="13503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Schelde-</a:t>
            </a:r>
            <a:r>
              <a:rPr lang="nl-NL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Sulzer</a:t>
            </a:r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 Hoofdmotor in aanbouw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krlmuseum.nl/wp-content/uploads/2018/03/1945-6-ms-Willem-Ruys-Een-van-de-Sulzer-hoofdmotoren-2-e15254989104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00384"/>
            <a:ext cx="76200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353169"/>
      </p:ext>
    </p:extLst>
  </p:cSld>
  <p:clrMapOvr>
    <a:masterClrMapping/>
  </p:clrMapOvr>
  <p:transition spd="slow" advTm="1088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Schelde-</a:t>
            </a:r>
            <a:r>
              <a:rPr lang="nl-NL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Sulzer</a:t>
            </a:r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 Hoofdmotor met ASEA Slipkoppeling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"/>
          <a:stretch/>
        </p:blipFill>
        <p:spPr>
          <a:xfrm rot="5400000">
            <a:off x="1937416" y="-561153"/>
            <a:ext cx="5343135" cy="78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7874"/>
      </p:ext>
    </p:extLst>
  </p:cSld>
  <p:clrMapOvr>
    <a:masterClrMapping/>
  </p:clrMapOvr>
  <p:transition spd="slow" advTm="1088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Schelde-</a:t>
            </a:r>
            <a:r>
              <a:rPr lang="nl-NL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Sulzer</a:t>
            </a:r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 Hoofdmotor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mmr.adlibhosting.com/madigopacx/wwwopac.ashx?command=getcontent&amp;server=Maritime&amp;value=F002%2FF002455%2EJPG&amp;height=800&amp;width=8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t="2745" r="2631" b="1788"/>
          <a:stretch/>
        </p:blipFill>
        <p:spPr bwMode="auto">
          <a:xfrm rot="16200000">
            <a:off x="3819046" y="1339309"/>
            <a:ext cx="5715387" cy="42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mr.adlibhosting.com/madigopacx/wwwopac.ashx?command=getcontent&amp;server=Maritime&amp;value=F052%2FF052945.JPG&amp;height=350&amp;width=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4"/>
            <a:ext cx="4104456" cy="542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90763"/>
      </p:ext>
    </p:extLst>
  </p:cSld>
  <p:clrMapOvr>
    <a:masterClrMapping/>
  </p:clrMapOvr>
  <p:transition spd="slow" advTm="1088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87624" y="6423009"/>
            <a:ext cx="684076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Bovenaanzicht M.K., Tandwielkast - A.S.E.A. Electrische koppeling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26" y="476672"/>
            <a:ext cx="6831842" cy="212824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7339" y="2062935"/>
            <a:ext cx="3560160" cy="497099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17763" r="4697" b="47516"/>
          <a:stretch/>
        </p:blipFill>
        <p:spPr>
          <a:xfrm rot="5400000">
            <a:off x="498563" y="2574815"/>
            <a:ext cx="2808313" cy="322054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5" name="Tekstvak 14"/>
          <p:cNvSpPr txBox="1"/>
          <p:nvPr/>
        </p:nvSpPr>
        <p:spPr>
          <a:xfrm>
            <a:off x="611560" y="5692102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GE Inspira" panose="020F0603030400020203" pitchFamily="34" charset="0"/>
              </a:rPr>
              <a:t>A.S.E.A. Electrische koppeling</a:t>
            </a:r>
            <a:endParaRPr lang="en-GB" sz="1400" dirty="0">
              <a:latin typeface="GE Inspira" panose="020F06030304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98952"/>
      </p:ext>
    </p:extLst>
  </p:cSld>
  <p:clrMapOvr>
    <a:masterClrMapping/>
  </p:clrMapOvr>
  <p:transition spd="slow" advTm="802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2473" b="1326"/>
          <a:stretch/>
        </p:blipFill>
        <p:spPr>
          <a:xfrm rot="5400000">
            <a:off x="3812788" y="1091867"/>
            <a:ext cx="4487692" cy="5993605"/>
          </a:xfrm>
          <a:prstGeom prst="rect">
            <a:avLst/>
          </a:prstGeom>
          <a:ln w="15875"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Vooraanzicht/doorsnede Tandwielkast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76312" y="845418"/>
            <a:ext cx="345958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38275" algn="l"/>
                <a:tab pos="1885950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Tandwielkast:		K.M.S.</a:t>
            </a:r>
          </a:p>
          <a:p>
            <a:pPr>
              <a:tabLst>
                <a:tab pos="1438275" algn="l"/>
                <a:tab pos="1885950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Stuwblok Type:		Mitchell</a:t>
            </a:r>
            <a:endParaRPr lang="en-GB" sz="1200" dirty="0">
              <a:latin typeface="GE Inspira" panose="020F0603030400020203" pitchFamily="34" charset="0"/>
            </a:endParaRPr>
          </a:p>
          <a:p>
            <a:pPr defTabSz="971550">
              <a:tabLst>
                <a:tab pos="1438275" algn="l"/>
                <a:tab pos="1885950" algn="l"/>
              </a:tabLst>
            </a:pPr>
            <a:r>
              <a:rPr lang="az-Cyrl-AZ" sz="1200" i="1" dirty="0">
                <a:latin typeface="GE Inspira" panose="020F0603030400020203" pitchFamily="34" charset="0"/>
              </a:rPr>
              <a:t>Ф</a:t>
            </a:r>
            <a:r>
              <a:rPr lang="nl-NL" sz="1200" i="1" dirty="0">
                <a:latin typeface="GE Inspira" panose="020F0603030400020203" pitchFamily="34" charset="0"/>
              </a:rPr>
              <a:t> </a:t>
            </a:r>
            <a:r>
              <a:rPr lang="nl-NL" sz="1200" dirty="0" err="1">
                <a:latin typeface="GE Inspira" panose="020F0603030400020203" pitchFamily="34" charset="0"/>
              </a:rPr>
              <a:t>st.c</a:t>
            </a:r>
            <a:r>
              <a:rPr lang="nl-NL" sz="1200" dirty="0">
                <a:latin typeface="GE Inspira" panose="020F0603030400020203" pitchFamily="34" charset="0"/>
              </a:rPr>
              <a:t>. Rondsel:		1506,90 mm</a:t>
            </a:r>
          </a:p>
          <a:p>
            <a:pPr defTabSz="209550">
              <a:tabLst>
                <a:tab pos="1438275" algn="l"/>
              </a:tabLst>
            </a:pPr>
            <a:r>
              <a:rPr lang="az-Cyrl-AZ" sz="1200" i="1" dirty="0">
                <a:latin typeface="GE Inspira" panose="020F0603030400020203" pitchFamily="34" charset="0"/>
              </a:rPr>
              <a:t>Ф</a:t>
            </a:r>
            <a:r>
              <a:rPr lang="nl-NL" sz="1200" i="1" dirty="0">
                <a:latin typeface="GE Inspira" panose="020F0603030400020203" pitchFamily="34" charset="0"/>
              </a:rPr>
              <a:t> </a:t>
            </a:r>
            <a:r>
              <a:rPr lang="nl-NL" sz="1200" dirty="0" err="1">
                <a:latin typeface="GE Inspira" panose="020F0603030400020203" pitchFamily="34" charset="0"/>
              </a:rPr>
              <a:t>st.c</a:t>
            </a:r>
            <a:r>
              <a:rPr lang="nl-NL" sz="1200" dirty="0">
                <a:latin typeface="GE Inspira" panose="020F0603030400020203" pitchFamily="34" charset="0"/>
              </a:rPr>
              <a:t>. Wiel:				2293,10 mm	</a:t>
            </a:r>
          </a:p>
          <a:p>
            <a:pPr defTabSz="209550">
              <a:tabLst>
                <a:tab pos="1438275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Hartafstand rondsels:				3800 mm</a:t>
            </a:r>
          </a:p>
          <a:p>
            <a:pPr defTabSz="209550">
              <a:tabLst>
                <a:tab pos="1438275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Hartafstand Rondsel-Wiel:	1900 mm	</a:t>
            </a:r>
          </a:p>
          <a:p>
            <a:pPr defTabSz="209550">
              <a:tabLst>
                <a:tab pos="1438275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n Rondsel :				212,4 </a:t>
            </a:r>
            <a:r>
              <a:rPr lang="nl-NL" sz="1200" dirty="0" err="1">
                <a:latin typeface="GE Inspira" panose="020F0603030400020203" pitchFamily="34" charset="0"/>
              </a:rPr>
              <a:t>omw</a:t>
            </a:r>
            <a:r>
              <a:rPr lang="nl-NL" sz="1200" dirty="0">
                <a:latin typeface="GE Inspira" panose="020F0603030400020203" pitchFamily="34" charset="0"/>
              </a:rPr>
              <a:t>/min</a:t>
            </a:r>
          </a:p>
          <a:p>
            <a:pPr defTabSz="209550">
              <a:tabLst>
                <a:tab pos="1438275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n Wiel :				140 </a:t>
            </a:r>
            <a:r>
              <a:rPr lang="nl-NL" sz="1200" dirty="0" err="1">
                <a:latin typeface="GE Inspira" panose="020F0603030400020203" pitchFamily="34" charset="0"/>
              </a:rPr>
              <a:t>omw</a:t>
            </a:r>
            <a:r>
              <a:rPr lang="nl-NL" sz="1200" dirty="0">
                <a:latin typeface="GE Inspira" panose="020F0603030400020203" pitchFamily="34" charset="0"/>
              </a:rPr>
              <a:t>/min</a:t>
            </a:r>
          </a:p>
          <a:p>
            <a:pPr defTabSz="209550">
              <a:tabLst>
                <a:tab pos="1438275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Tanddruk:				35600 kg</a:t>
            </a:r>
          </a:p>
          <a:p>
            <a:pPr defTabSz="209550">
              <a:tabLst>
                <a:tab pos="1438275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Omtreksnelheid:				16,8 m/sec</a:t>
            </a:r>
          </a:p>
          <a:p>
            <a:pPr defTabSz="209550">
              <a:tabLst>
                <a:tab pos="1438275" algn="l"/>
              </a:tabLst>
            </a:pPr>
            <a:r>
              <a:rPr lang="en-US" sz="1200" dirty="0"/>
              <a:t>Ƞ  </a:t>
            </a:r>
            <a:r>
              <a:rPr lang="nl-NL" sz="1200" dirty="0">
                <a:latin typeface="GE Inspira" panose="020F0603030400020203" pitchFamily="34" charset="0"/>
              </a:rPr>
              <a:t>Tandwielkast				98,5 % 	</a:t>
            </a:r>
          </a:p>
          <a:p>
            <a:pPr defTabSz="971550">
              <a:tabLst>
                <a:tab pos="1790700" algn="l"/>
                <a:tab pos="1885950" algn="l"/>
              </a:tabLst>
            </a:pPr>
            <a:r>
              <a:rPr lang="nl-NL" sz="1200" dirty="0">
                <a:latin typeface="GE Inspira" panose="020F0603030400020203" pitchFamily="34" charset="0"/>
              </a:rPr>
              <a:t>Stuwdruk:		80000 kg</a:t>
            </a:r>
          </a:p>
          <a:p>
            <a:endParaRPr lang="nl-NL" sz="1200" dirty="0">
              <a:latin typeface="GE Inspira" panose="020F0603030400020203" pitchFamily="34" charset="0"/>
            </a:endParaRPr>
          </a:p>
          <a:p>
            <a:endParaRPr lang="nl-NL" sz="1200" dirty="0">
              <a:latin typeface="GE Inspira" panose="020F0603030400020203" pitchFamily="34" charset="0"/>
            </a:endParaRPr>
          </a:p>
          <a:p>
            <a:r>
              <a:rPr lang="nl-NL" sz="1200" dirty="0">
                <a:latin typeface="GE Inspira" panose="020F0603030400020203" pitchFamily="34" charset="0"/>
              </a:rPr>
              <a:t>Vermogen Rondsel 0,988x2x4025 = 7953 P.K.</a:t>
            </a:r>
            <a:endParaRPr lang="az-Cyrl-AZ" sz="1200" dirty="0">
              <a:latin typeface="GE Inspira" panose="020F0603030400020203" pitchFamily="34" charset="0"/>
            </a:endParaRPr>
          </a:p>
          <a:p>
            <a:r>
              <a:rPr lang="nl-NL" sz="1200" dirty="0">
                <a:latin typeface="GE Inspira" panose="020F0603030400020203" pitchFamily="34" charset="0"/>
              </a:rPr>
              <a:t>Vermogen schroefas: 4x7953x0,985 = 15670 P.K.</a:t>
            </a:r>
          </a:p>
          <a:p>
            <a:endParaRPr lang="en-GB" sz="1200" dirty="0">
              <a:latin typeface="GE Inspira" panose="020F06030304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11607"/>
      </p:ext>
    </p:extLst>
  </p:cSld>
  <p:clrMapOvr>
    <a:masterClrMapping/>
  </p:clrMapOvr>
  <p:transition spd="slow" advTm="1088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Hoofdschakelbord (in Achter-machinekamer)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mr.adlibhosting.com/madigopacx/wwwopac.ashx?command=getcontent&amp;server=Maritime&amp;value=http%3A%2F%2Fmmr%2Eadlibhosting%2Ecom%2Fgraphics%2Fnsa%5C1995%5C19951862%5Flo%2Ejpg&amp;height=800&amp;width=8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4899" r="3722" b="6866"/>
          <a:stretch/>
        </p:blipFill>
        <p:spPr bwMode="auto">
          <a:xfrm>
            <a:off x="827584" y="620688"/>
            <a:ext cx="7560840" cy="54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nline afbeeldin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020126"/>
      </p:ext>
    </p:extLst>
  </p:cSld>
  <p:clrMapOvr>
    <a:masterClrMapping/>
  </p:clrMapOvr>
  <p:transition spd="slow" advTm="985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Manoeuvreerstand-lessenaar Hoofdmotor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mmr.adlibhosting.com/madigopacx/wwwopac.ashx?command=getcontent&amp;server=Maritime&amp;value=F011%2FF011158%2EJPG&amp;height=800&amp;width=8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r="2357" b="3830"/>
          <a:stretch/>
        </p:blipFill>
        <p:spPr bwMode="auto">
          <a:xfrm>
            <a:off x="971600" y="737044"/>
            <a:ext cx="7015652" cy="530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mr.adlibhosting.com/madigopacx/wwwopac.ashx?command=getcontent&amp;server=Maritime&amp;value=F011%2FF011159%2EJPG&amp;height=800&amp;width=8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0"/>
          <a:stretch/>
        </p:blipFill>
        <p:spPr bwMode="auto">
          <a:xfrm>
            <a:off x="5868144" y="559541"/>
            <a:ext cx="3018769" cy="33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krlmuseum.nl/wp-content/uploads/2018/03/1947-15-ms-Willem-Ruys-Manoeuvreerstand-machinekamer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13" y="116632"/>
            <a:ext cx="3522825" cy="45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567338"/>
      </p:ext>
    </p:extLst>
  </p:cSld>
  <p:clrMapOvr>
    <a:masterClrMapping/>
  </p:clrMapOvr>
  <p:transition spd="slow" advTm="78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Vooraanzicht van de Telegraaf Hoofdmotor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mmr.adlibhosting.com/madigopacx/wwwopac.ashx?command=getcontent&amp;server=Maritime&amp;value=F011%2FF011169.JPG&amp;height=350&amp;width=35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1"/>
          <a:stretch/>
        </p:blipFill>
        <p:spPr bwMode="auto">
          <a:xfrm>
            <a:off x="107504" y="2939485"/>
            <a:ext cx="274107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mr.adlibhosting.com/madigopacx/wwwopac.ashx?command=getcontent&amp;server=Maritime&amp;value=F002%2FF002453%2EJPG&amp;height=800&amp;width=8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03" y="776803"/>
            <a:ext cx="6032539" cy="452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1053"/>
      </p:ext>
    </p:extLst>
  </p:cSld>
  <p:clrMapOvr>
    <a:masterClrMapping/>
  </p:clrMapOvr>
  <p:transition spd="slow" advTm="115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Foto’s: Piet Boerboom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9098" r="3976" b="15411"/>
          <a:stretch/>
        </p:blipFill>
        <p:spPr>
          <a:xfrm>
            <a:off x="4710050" y="513209"/>
            <a:ext cx="4295776" cy="27717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5" b="13732"/>
          <a:stretch/>
        </p:blipFill>
        <p:spPr>
          <a:xfrm>
            <a:off x="4710050" y="3416144"/>
            <a:ext cx="4295776" cy="2965184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251520" y="5301208"/>
            <a:ext cx="4097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Piet Boerboom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aan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de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manouvreerstand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(Piano)</a:t>
            </a:r>
            <a:endParaRPr lang="en-GB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4512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821276"/>
      </p:ext>
    </p:extLst>
  </p:cSld>
  <p:clrMapOvr>
    <a:masterClrMapping/>
  </p:clrMapOvr>
  <p:transition spd="slow" advTm="115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Hulpwerktuigen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mmr.adlibhosting.com/madigopacx/wwwopac.ashx?command=getcontent&amp;server=Maritime&amp;value=F010%2FF010181.JPG&amp;height=350&amp;width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2316"/>
            <a:ext cx="4032448" cy="53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mr.adlibhosting.com/madigopacx/wwwopac.ashx?command=getcontent&amp;server=Maritime&amp;value=F010%2FF010354.JPG&amp;height=350&amp;width=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72316"/>
            <a:ext cx="4032448" cy="53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1225"/>
      </p:ext>
    </p:extLst>
  </p:cSld>
  <p:clrMapOvr>
    <a:masterClrMapping/>
  </p:clrMapOvr>
  <p:transition spd="slow" advTm="946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8784976" cy="504056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Meubilering en artistieke aankleding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en-US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ms.</a:t>
            </a:r>
            <a:r>
              <a:rPr lang="en-US" sz="1800" dirty="0">
                <a:solidFill>
                  <a:srgbClr val="0070C0"/>
                </a:solidFill>
                <a:latin typeface="GE Inspira" panose="020F0603030400020203" pitchFamily="34" charset="0"/>
              </a:rPr>
              <a:t> Willem </a:t>
            </a:r>
            <a:r>
              <a:rPr lang="en-US" sz="1800" dirty="0" err="1">
                <a:solidFill>
                  <a:srgbClr val="0070C0"/>
                </a:solidFill>
                <a:latin typeface="GE Inspira" panose="020F0603030400020203" pitchFamily="34" charset="0"/>
              </a:rPr>
              <a:t>Ruys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GE Inspira" panose="020F0603030400020203" pitchFamily="34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3</a:t>
            </a:fld>
            <a:endParaRPr lang="en-US"/>
          </a:p>
        </p:txBody>
      </p:sp>
      <p:sp>
        <p:nvSpPr>
          <p:cNvPr id="4" name="Tekstvak 3"/>
          <p:cNvSpPr txBox="1"/>
          <p:nvPr/>
        </p:nvSpPr>
        <p:spPr>
          <a:xfrm>
            <a:off x="5292080" y="692696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Harry van der Brugh rev-1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26" y="3356992"/>
            <a:ext cx="4428368" cy="295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" y="690067"/>
            <a:ext cx="4536504" cy="328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5004048" y="690067"/>
            <a:ext cx="3515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Linker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foto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.</a:t>
            </a:r>
          </a:p>
          <a:p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Conversatiezaal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met trap </a:t>
            </a:r>
          </a:p>
          <a:p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naar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de veranda</a:t>
            </a:r>
            <a:endParaRPr lang="en-GB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1043608" y="4444022"/>
            <a:ext cx="3515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Rechter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foto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.</a:t>
            </a:r>
          </a:p>
          <a:p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Eetsalon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eerste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en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tweede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klasse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. </a:t>
            </a:r>
            <a:endParaRPr lang="en-GB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46820"/>
      </p:ext>
    </p:extLst>
  </p:cSld>
  <p:clrMapOvr>
    <a:masterClrMapping/>
  </p:clrMapOvr>
  <p:transition spd="slow" advTm="13503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Hulpwerktuigen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mmr.adlibhosting.com/madigopacx/wwwopac.ashx?command=getcontent&amp;server=Maritime&amp;value=F010%2FF010387.JPG&amp;height=350&amp;width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6106"/>
            <a:ext cx="3960440" cy="52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mr.adlibhosting.com/madigopacx/wwwopac.ashx?command=getcontent&amp;server=Maritime&amp;value=F010%2FF010388.JPG&amp;height=350&amp;width=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960440" cy="52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962903"/>
      </p:ext>
    </p:extLst>
  </p:cSld>
  <p:clrMapOvr>
    <a:masterClrMapping/>
  </p:clrMapOvr>
  <p:transition spd="slow" advTm="929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Hulpwerktuigen/vriesinstallatie</a:t>
            </a:r>
            <a:endParaRPr lang="en-US" sz="18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 descr="http://www.krlmuseum.nl/wp-content/uploads/2018/03/1961-33-ms-Willem-Ruys-Vlnr.-3e-WTK-Frans-Kok-in-de-voormachinekamer-bij-de-hulpmotor-Foto-F.Kok_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390206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1" t="14141" r="22414" b="1569"/>
          <a:stretch/>
        </p:blipFill>
        <p:spPr>
          <a:xfrm rot="5400000">
            <a:off x="4035315" y="1373396"/>
            <a:ext cx="568187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32340"/>
      </p:ext>
    </p:extLst>
  </p:cSld>
  <p:clrMapOvr>
    <a:masterClrMapping/>
  </p:clrMapOvr>
  <p:transition spd="slow" advTm="929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8784976" cy="504056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Eerbetoon aan wijle Werktuigkundige Jan Paans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Tekening gemaakt door  Jan Paans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4"/>
          <a:stretch/>
        </p:blipFill>
        <p:spPr bwMode="auto">
          <a:xfrm>
            <a:off x="959208" y="1052736"/>
            <a:ext cx="74196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118696"/>
      </p:ext>
    </p:extLst>
  </p:cSld>
  <p:clrMapOvr>
    <a:masterClrMapping/>
  </p:clrMapOvr>
  <p:transition spd="slow" advTm="2022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8784976" cy="504056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Afscheid van de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ms. Willem Ruys Madeira juli1964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4571" r="16666" b="12657"/>
          <a:stretch/>
        </p:blipFill>
        <p:spPr>
          <a:xfrm>
            <a:off x="52091" y="608509"/>
            <a:ext cx="9070771" cy="52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13365"/>
      </p:ext>
    </p:extLst>
  </p:cSld>
  <p:clrMapOvr>
    <a:masterClrMapping/>
  </p:clrMapOvr>
  <p:transition spd="slow" advTm="2022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8784976" cy="504056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Afscheid van de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Achille</a:t>
            </a:r>
            <a:r>
              <a:rPr lang="nl-NL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 </a:t>
            </a:r>
            <a:r>
              <a:rPr lang="nl-NL" sz="1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Lauro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181026" y="1700808"/>
            <a:ext cx="3228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Link Titanic:</a:t>
            </a:r>
          </a:p>
          <a:p>
            <a:endParaRPr lang="nl-NL" dirty="0"/>
          </a:p>
          <a:p>
            <a:r>
              <a:rPr lang="en-GB" u="sng" dirty="0">
                <a:solidFill>
                  <a:srgbClr val="0070C0"/>
                </a:solidFill>
                <a:hlinkClick r:id="rId4"/>
              </a:rPr>
              <a:t>https://youtu.be/MGJO41ZNatU</a:t>
            </a:r>
            <a:endParaRPr lang="en-GB" dirty="0">
              <a:solidFill>
                <a:srgbClr val="0070C0"/>
              </a:solidFill>
            </a:endParaRPr>
          </a:p>
          <a:p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3460" y="-657155"/>
            <a:ext cx="4392490" cy="78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33255"/>
      </p:ext>
    </p:extLst>
  </p:cSld>
  <p:clrMapOvr>
    <a:masterClrMapping/>
  </p:clrMapOvr>
  <p:transition spd="slow" advTm="2022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5459" y="27856"/>
            <a:ext cx="8784976" cy="648072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Afscheid van </a:t>
            </a:r>
            <a:r>
              <a:rPr lang="nl-NL" sz="4000" dirty="0">
                <a:solidFill>
                  <a:srgbClr val="0070C0"/>
                </a:solidFill>
                <a:latin typeface="GE Inspira" panose="020F0603030400020203" pitchFamily="34" charset="0"/>
              </a:rPr>
              <a:t>……..</a:t>
            </a:r>
            <a:endParaRPr lang="en-US" sz="4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De ondergang van de </a:t>
            </a:r>
            <a:r>
              <a:rPr lang="nl-NL" sz="1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Achille</a:t>
            </a:r>
            <a:r>
              <a:rPr lang="nl-NL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 </a:t>
            </a:r>
            <a:r>
              <a:rPr lang="nl-NL" sz="1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E Inspira" panose="020F0603030400020203" pitchFamily="34" charset="0"/>
              </a:rPr>
              <a:t>Lauro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 descr="C:\Users\Harry\AppData\Local\Microsoft\Windows\INetCache\Content.Outlook\HCBCEVJL\Achille3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" y="908720"/>
            <a:ext cx="4681711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http://www.herbstwind-online.de/WebGUI/www/uploads/1913/Achille_Lauro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1945" r="2007" b="2334"/>
          <a:stretch/>
        </p:blipFill>
        <p:spPr bwMode="auto">
          <a:xfrm>
            <a:off x="4796010" y="3545954"/>
            <a:ext cx="4340350" cy="27680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3970957"/>
      </p:ext>
    </p:extLst>
  </p:cSld>
  <p:clrMapOvr>
    <a:masterClrMapping/>
  </p:clrMapOvr>
  <p:transition spd="slow" advTm="2022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5459" y="27856"/>
            <a:ext cx="8784976" cy="648072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De Herinnering blijft</a:t>
            </a:r>
            <a:endParaRPr lang="en-US" sz="4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i="1" dirty="0">
                <a:solidFill>
                  <a:srgbClr val="0070C0"/>
                </a:solidFill>
                <a:latin typeface="GE Inspira" panose="020F0603030400020203" pitchFamily="34" charset="0"/>
              </a:rPr>
              <a:t>Koninklijke Rotterdamsche Lloyd</a:t>
            </a:r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line afbeelding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691145" y="2124549"/>
            <a:ext cx="59766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0070C0"/>
                </a:solidFill>
                <a:latin typeface="Lucida Calligraphy" panose="03010101010101010101" pitchFamily="66" charset="0"/>
              </a:rPr>
              <a:t>The End</a:t>
            </a:r>
          </a:p>
          <a:p>
            <a:endParaRPr lang="en-GB" u="sng" dirty="0">
              <a:hlinkClick r:id="rId4"/>
            </a:endParaRPr>
          </a:p>
          <a:p>
            <a:endParaRPr lang="en-GB" u="sng" dirty="0">
              <a:hlinkClick r:id="rId4"/>
            </a:endParaRPr>
          </a:p>
          <a:p>
            <a:endParaRPr lang="en-GB" u="sng" dirty="0">
              <a:hlinkClick r:id="rId4"/>
            </a:endParaRPr>
          </a:p>
          <a:p>
            <a:r>
              <a:rPr lang="en-GB" u="sng" dirty="0">
                <a:hlinkClick r:id="rId4"/>
              </a:rPr>
              <a:t>https://youtu.be/vB6Liw-4rxE</a:t>
            </a:r>
            <a:endParaRPr lang="en-GB" u="sng" dirty="0"/>
          </a:p>
          <a:p>
            <a:endParaRPr lang="en-US" u="sng" dirty="0"/>
          </a:p>
          <a:p>
            <a:r>
              <a:rPr lang="en-GB" u="sng" dirty="0">
                <a:hlinkClick r:id="rId5"/>
              </a:rPr>
              <a:t>https://youtu.be/RsWeTv13JmQ</a:t>
            </a:r>
            <a:endParaRPr lang="en-GB" dirty="0"/>
          </a:p>
          <a:p>
            <a:endParaRPr lang="en-US" dirty="0"/>
          </a:p>
          <a:p>
            <a:r>
              <a:rPr lang="en-GB" u="sng" dirty="0">
                <a:hlinkClick r:id="rId6"/>
              </a:rPr>
              <a:t>https://youtu.be/03q5nSMDBmc</a:t>
            </a:r>
            <a:endParaRPr lang="en-GB" dirty="0"/>
          </a:p>
          <a:p>
            <a:endParaRPr lang="en-GB" dirty="0"/>
          </a:p>
          <a:p>
            <a:endParaRPr lang="en-GB" dirty="0">
              <a:latin typeface="GE Inspira" panose="020F06030304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89066"/>
      </p:ext>
    </p:extLst>
  </p:cSld>
  <p:clrMapOvr>
    <a:masterClrMapping/>
  </p:clrMapOvr>
  <p:transition spd="slow" advTm="2022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Technische Crew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ms. Willem Ruys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line afbeeldin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t="7031" r="12947" b="6510"/>
          <a:stretch/>
        </p:blipFill>
        <p:spPr bwMode="auto">
          <a:xfrm>
            <a:off x="5517529" y="109219"/>
            <a:ext cx="3312368" cy="6231869"/>
          </a:xfrm>
          <a:prstGeom prst="rect">
            <a:avLst/>
          </a:prstGeom>
          <a:noFill/>
          <a:ln w="317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4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Afbeelding 7" descr="http://www.krlmuseum.nl/wp-content/uploads/2018/03/1962-30-ms-Willem-Ruys-HWTK-H.J.-van-der-Hum-met-een-aantal-van-zijn-WTKs-op-het-sportdek-1962-Foto-F.-Kok-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4824536" cy="30963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4" name="Rechthoek 3"/>
          <p:cNvSpPr/>
          <p:nvPr/>
        </p:nvSpPr>
        <p:spPr>
          <a:xfrm>
            <a:off x="234405" y="1412776"/>
            <a:ext cx="4824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70C0"/>
              </a:solidFill>
              <a:latin typeface="Lucida Calligraphy" panose="03010101010101010101" pitchFamily="66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HWTK 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H.J.Hum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met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een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aantal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WTK’s op het </a:t>
            </a:r>
            <a:r>
              <a:rPr lang="en-US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sportdek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(1962).</a:t>
            </a:r>
            <a:endParaRPr lang="en-GB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84401"/>
      </p:ext>
    </p:extLst>
  </p:cSld>
  <p:clrMapOvr>
    <a:masterClrMapping/>
  </p:clrMapOvr>
  <p:transition spd="slow" advTm="4986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Technische Crew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03127" y="6404977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Foto’s: Piet Boerboom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line afbeeldin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4783585" y="430696"/>
            <a:ext cx="43375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70C0"/>
              </a:solidFill>
              <a:latin typeface="Lucida Calligraphy" panose="03010101010101010101" pitchFamily="66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Lucida Calligraphy" panose="03010101010101010101" pitchFamily="66" charset="0"/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</a:t>
            </a:r>
            <a:r>
              <a:rPr lang="en-US" sz="16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Scheggetman</a:t>
            </a:r>
            <a:r>
              <a:rPr lang="en-US" sz="1600" dirty="0">
                <a:solidFill>
                  <a:srgbClr val="0070C0"/>
                </a:solidFill>
                <a:latin typeface="Lucida Calligraphy" panose="03010101010101010101" pitchFamily="66" charset="0"/>
              </a:rPr>
              <a:t>  met de </a:t>
            </a:r>
            <a:r>
              <a:rPr lang="en-US" sz="16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dagploeg</a:t>
            </a:r>
            <a:r>
              <a:rPr lang="en-US" sz="1600" dirty="0">
                <a:solidFill>
                  <a:srgbClr val="0070C0"/>
                </a:solidFill>
                <a:latin typeface="Lucida Calligraphy" panose="03010101010101010101" pitchFamily="66" charset="0"/>
              </a:rPr>
              <a:t>.</a:t>
            </a:r>
            <a:endParaRPr lang="en-GB" sz="16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2275" r="4102"/>
          <a:stretch/>
        </p:blipFill>
        <p:spPr>
          <a:xfrm rot="5400000">
            <a:off x="5361074" y="713242"/>
            <a:ext cx="3034328" cy="42408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5" y="1773019"/>
            <a:ext cx="4247456" cy="3185592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0" y="5210616"/>
            <a:ext cx="9121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Vlnr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: 2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De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Dreu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en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Bisschop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schrijver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Draayer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, 2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Scheggetman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en van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Uitert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.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Midden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: 5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Provo, 3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Noordzij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, 4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Van Burk,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onbekend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.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Boven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: 3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Kok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, 2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Elec. Van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Nijnatten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onbekend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onbekend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, 3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Louts, 1</a:t>
            </a:r>
            <a:r>
              <a:rPr lang="en-US" sz="1400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sz="1400" dirty="0">
                <a:solidFill>
                  <a:srgbClr val="0070C0"/>
                </a:solidFill>
                <a:latin typeface="Lucida Calligraphy" panose="03010101010101010101" pitchFamily="66" charset="0"/>
              </a:rPr>
              <a:t> Elec. De Boer.</a:t>
            </a:r>
            <a:endParaRPr lang="en-GB" sz="14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07250"/>
      </p:ext>
    </p:extLst>
  </p:cSld>
  <p:clrMapOvr>
    <a:masterClrMapping/>
  </p:clrMapOvr>
  <p:transition spd="slow" advTm="4986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Vrije uurtjes van de </a:t>
            </a:r>
            <a:r>
              <a:rPr lang="nl-NL" sz="2000" dirty="0" err="1">
                <a:solidFill>
                  <a:srgbClr val="0070C0"/>
                </a:solidFill>
                <a:latin typeface="GE Inspira" panose="020F0603030400020203" pitchFamily="34" charset="0"/>
              </a:rPr>
              <a:t>WTK’s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Foto’s: Piet Boerboom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line afbeeldin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173618" y="3789040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3</a:t>
            </a:r>
            <a:r>
              <a:rPr lang="en-US" baseline="30000" dirty="0">
                <a:solidFill>
                  <a:srgbClr val="0070C0"/>
                </a:solidFill>
                <a:latin typeface="Lucida Calligraphy" panose="03010101010101010101" pitchFamily="66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 WTK Smits en </a:t>
            </a:r>
          </a:p>
          <a:p>
            <a:r>
              <a:rPr lang="en-US" dirty="0">
                <a:solidFill>
                  <a:srgbClr val="0070C0"/>
                </a:solidFill>
                <a:latin typeface="Lucida Calligraphy" panose="03010101010101010101" pitchFamily="66" charset="0"/>
              </a:rPr>
              <a:t>Piet Boerboom.</a:t>
            </a:r>
            <a:endParaRPr lang="en-GB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8" y="486435"/>
            <a:ext cx="4019431" cy="301457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51" y="486435"/>
            <a:ext cx="3550873" cy="266315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637868"/>
            <a:ext cx="3567883" cy="267145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980" y="3675447"/>
            <a:ext cx="3026759" cy="22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08460"/>
      </p:ext>
    </p:extLst>
  </p:cSld>
  <p:clrMapOvr>
    <a:masterClrMapping/>
  </p:clrMapOvr>
  <p:transition spd="slow" advTm="4986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De Grand Lady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Foto’s: J. van Gasteren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line afbeeldin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211960" y="854274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16 </a:t>
            </a:r>
            <a:r>
              <a:rPr lang="en-US" sz="20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oktober</a:t>
            </a:r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 1963</a:t>
            </a:r>
          </a:p>
          <a:p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Harry (HZS Utrecht) met Familie </a:t>
            </a:r>
            <a:r>
              <a:rPr lang="en-US" sz="20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a/d</a:t>
            </a:r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Nieuwe</a:t>
            </a:r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Waterweg</a:t>
            </a:r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 om </a:t>
            </a:r>
            <a:r>
              <a:rPr lang="en-US" sz="20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broer</a:t>
            </a:r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 Ad </a:t>
            </a:r>
            <a:r>
              <a:rPr lang="en-US" sz="20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uit</a:t>
            </a:r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te</a:t>
            </a:r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Lucida Calligraphy" panose="03010101010101010101" pitchFamily="66" charset="0"/>
              </a:rPr>
              <a:t>zwaaien</a:t>
            </a:r>
            <a:r>
              <a:rPr lang="en-US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.</a:t>
            </a:r>
            <a:endParaRPr lang="en-GB" sz="20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Picture 3" descr="C:\Users\Harry\Documents\Koninklijke Rotterdamse Lloyd\Oud Wtk's club KRL\Info-plaatsjes PPT voortstuwing schepen\WR 1- 19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3" t="10652" r="21755" b="26892"/>
          <a:stretch/>
        </p:blipFill>
        <p:spPr bwMode="auto">
          <a:xfrm>
            <a:off x="1405581" y="2825904"/>
            <a:ext cx="7093708" cy="341140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736600" dist="38100" dir="8040000" sx="101000" sy="101000" algn="tl" rotWithShape="0">
              <a:schemeClr val="bg1">
                <a:lumMod val="50000"/>
                <a:alpha val="2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arry\Documents\Koninklijke Rotterdamse Lloyd\Oud Wtk's club KRL\Info-plaatsjes PPT voortstuwing schepen\WR 2-19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8640" y="108032"/>
            <a:ext cx="2473995" cy="364332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07851"/>
      </p:ext>
    </p:extLst>
  </p:cSld>
  <p:clrMapOvr>
    <a:masterClrMapping/>
  </p:clrMapOvr>
  <p:transition spd="slow" advTm="4986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Captains Diner 1964 (van de Heuvel) 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Ad van der </a:t>
            </a:r>
            <a:r>
              <a:rPr lang="nl-NL" sz="1800">
                <a:solidFill>
                  <a:srgbClr val="0070C0"/>
                </a:solidFill>
                <a:latin typeface="GE Inspira" panose="020F0603030400020203" pitchFamily="34" charset="0"/>
              </a:rPr>
              <a:t>Brugh draagt </a:t>
            </a:r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zorg voor bediening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line afbeeldin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Harry\Documents\Koninklijke Rotterdamse Lloyd\Oud Wtk's club KRL\Info-plaatsjes PPT voortstuwing schepen\WR 6-1964 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5865" y="-981648"/>
            <a:ext cx="5203962" cy="85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270199"/>
      </p:ext>
    </p:extLst>
  </p:cSld>
  <p:clrMapOvr>
    <a:masterClrMapping/>
  </p:clrMapOvr>
  <p:transition spd="slow" advTm="4986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7772400" cy="504056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GE Inspira" panose="020F0603030400020203" pitchFamily="34" charset="0"/>
              </a:rPr>
              <a:t>m.s. Willem Ruys</a:t>
            </a:r>
            <a:endParaRPr lang="en-US" sz="2000" dirty="0">
              <a:solidFill>
                <a:srgbClr val="0070C0"/>
              </a:solidFill>
              <a:latin typeface="GE Inspira" panose="020F060303040002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423009"/>
            <a:ext cx="6400800" cy="360040"/>
          </a:xfrm>
        </p:spPr>
        <p:txBody>
          <a:bodyPr>
            <a:noAutofit/>
          </a:bodyPr>
          <a:lstStyle/>
          <a:p>
            <a:r>
              <a:rPr lang="nl-NL" sz="1800" dirty="0">
                <a:solidFill>
                  <a:srgbClr val="0070C0"/>
                </a:solidFill>
                <a:latin typeface="GE Inspira" panose="020F0603030400020203" pitchFamily="34" charset="0"/>
              </a:rPr>
              <a:t>Diner Ter gelegenheid van de verjaardag Koningin  Juliana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GE Inspira" panose="020F0603030400020203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2620-ECDD-4ED2-9C78-8E0199CDBBF0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2" descr="C:\Users\Harry en Tonny\Documents\Lister engine KRL\LOGO KRL blauw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2" y="6035829"/>
            <a:ext cx="706884" cy="7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line afbeeldin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8" b="9907"/>
          <a:stretch/>
        </p:blipFill>
        <p:spPr bwMode="auto">
          <a:xfrm>
            <a:off x="7812360" y="6341088"/>
            <a:ext cx="576064" cy="4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23528" y="476672"/>
            <a:ext cx="70781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Lucida Calligraphy" panose="03010101010101010101" pitchFamily="66" charset="0"/>
              </a:rPr>
              <a:t>Donderdag</a:t>
            </a:r>
            <a:r>
              <a:rPr lang="en-US" sz="3200" b="1" dirty="0">
                <a:solidFill>
                  <a:srgbClr val="FFC000"/>
                </a:solidFill>
                <a:latin typeface="Lucida Calligraphy" panose="03010101010101010101" pitchFamily="66" charset="0"/>
              </a:rPr>
              <a:t>, 30 </a:t>
            </a:r>
            <a:r>
              <a:rPr lang="en-US" sz="3200" b="1" dirty="0" err="1">
                <a:solidFill>
                  <a:srgbClr val="FFC000"/>
                </a:solidFill>
                <a:latin typeface="Lucida Calligraphy" panose="03010101010101010101" pitchFamily="66" charset="0"/>
              </a:rPr>
              <a:t>april</a:t>
            </a:r>
            <a:r>
              <a:rPr lang="en-US" sz="3200" b="1" dirty="0">
                <a:solidFill>
                  <a:srgbClr val="FFC000"/>
                </a:solidFill>
                <a:latin typeface="Lucida Calligraphy" panose="03010101010101010101" pitchFamily="66" charset="0"/>
              </a:rPr>
              <a:t> 1964</a:t>
            </a:r>
            <a:endParaRPr lang="en-GB" sz="3200" b="1" dirty="0">
              <a:solidFill>
                <a:srgbClr val="FFC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"/>
          <a:stretch/>
        </p:blipFill>
        <p:spPr bwMode="auto">
          <a:xfrm>
            <a:off x="346260" y="1104177"/>
            <a:ext cx="8258188" cy="4943223"/>
          </a:xfrm>
          <a:prstGeom prst="rect">
            <a:avLst/>
          </a:prstGeom>
          <a:noFill/>
          <a:ln w="412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0412"/>
      </p:ext>
    </p:extLst>
  </p:cSld>
  <p:clrMapOvr>
    <a:masterClrMapping/>
  </p:clrMapOvr>
  <p:transition spd="slow" advTm="4986">
    <p:push dir="u"/>
  </p:transition>
</p:sld>
</file>

<file path=ppt/theme/theme1.xml><?xml version="1.0" encoding="utf-8"?>
<a:theme xmlns:a="http://schemas.openxmlformats.org/drawingml/2006/main" name="Kantoorthema">
  <a:themeElements>
    <a:clrScheme name="Media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1654</Words>
  <Application>Microsoft Office PowerPoint</Application>
  <PresentationFormat>Diavoorstelling (4:3)</PresentationFormat>
  <Paragraphs>292</Paragraphs>
  <Slides>36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1" baseType="lpstr">
      <vt:lpstr>Arial</vt:lpstr>
      <vt:lpstr>Calibri</vt:lpstr>
      <vt:lpstr>GE Inspira</vt:lpstr>
      <vt:lpstr>Lucida Calligraphy</vt:lpstr>
      <vt:lpstr>Kantoorthema</vt:lpstr>
      <vt:lpstr>Koninklijke Rotterdamse Lloyd</vt:lpstr>
      <vt:lpstr>Schepen van de Koninklijke Rotterdamse Lloyd</vt:lpstr>
      <vt:lpstr>Meubilering en artistieke aankleding</vt:lpstr>
      <vt:lpstr>Technische Crew</vt:lpstr>
      <vt:lpstr>Technische Crew</vt:lpstr>
      <vt:lpstr>Vrije uurtjes van de WTK’s</vt:lpstr>
      <vt:lpstr>De Grand Lady</vt:lpstr>
      <vt:lpstr>Captains Diner 1964 (van de Heuvel) </vt:lpstr>
      <vt:lpstr>m.s. Willem Ruys</vt:lpstr>
      <vt:lpstr>Technische Info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ms. Willem Ruys</vt:lpstr>
      <vt:lpstr>Eerbetoon aan wijle Werktuigkundige Jan Paans</vt:lpstr>
      <vt:lpstr>Afscheid van de Willem Ruys</vt:lpstr>
      <vt:lpstr>Afscheid van de Willem Ruys</vt:lpstr>
      <vt:lpstr>Afscheid van ……..</vt:lpstr>
      <vt:lpstr>De Herinnering blijft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Technische Info KRL voortstuwing</dc:title>
  <dc:creator>Harry en Tonny</dc:creator>
  <cp:lastModifiedBy>Harry van der Brugh</cp:lastModifiedBy>
  <cp:revision>1229</cp:revision>
  <cp:lastPrinted>2019-08-31T15:24:02Z</cp:lastPrinted>
  <dcterms:created xsi:type="dcterms:W3CDTF">2016-05-11T20:45:05Z</dcterms:created>
  <dcterms:modified xsi:type="dcterms:W3CDTF">2026-02-17T21:21:10Z</dcterms:modified>
</cp:coreProperties>
</file>